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trictFirstAndLastChars="0" embedTrueTypeFonts="1" saveSubsetFonts="1" autoCompressPictures="0">
  <p:sldMasterIdLst>
    <p:sldMasterId id="2147483666" r:id="rId1"/>
  </p:sldMasterIdLst>
  <p:notesMasterIdLst>
    <p:notesMasterId r:id="rId15"/>
  </p:notesMasterIdLst>
  <p:sldIdLst>
    <p:sldId id="256" r:id="rId2"/>
    <p:sldId id="257" r:id="rId3"/>
    <p:sldId id="258" r:id="rId4"/>
    <p:sldId id="259" r:id="rId5"/>
    <p:sldId id="260" r:id="rId6"/>
    <p:sldId id="261" r:id="rId7"/>
    <p:sldId id="262" r:id="rId8"/>
    <p:sldId id="263" r:id="rId9"/>
    <p:sldId id="268" r:id="rId10"/>
    <p:sldId id="264" r:id="rId11"/>
    <p:sldId id="267" r:id="rId12"/>
    <p:sldId id="265" r:id="rId13"/>
    <p:sldId id="266" r:id="rId14"/>
  </p:sldIdLst>
  <p:sldSz cx="12192000" cy="6858000"/>
  <p:notesSz cx="6858000" cy="9144000"/>
  <p:embeddedFontLst>
    <p:embeddedFont>
      <p:font typeface="Century Gothic" panose="020B0502020202020204" pitchFamily="34" charset="0"/>
      <p:regular r:id="rId16"/>
      <p:bold r:id="rId17"/>
      <p:italic r:id="rId18"/>
      <p:boldItalic r:id="rId19"/>
    </p:embeddedFont>
    <p:embeddedFont>
      <p:font typeface="Gill Sans MT" panose="020B0502020104020203" pitchFamily="34" charset="0"/>
      <p:regular r:id="rId20"/>
      <p:bold r:id="rId21"/>
      <p:italic r:id="rId22"/>
      <p:boldItalic r:id="rId23"/>
    </p:embeddedFont>
    <p:embeddedFont>
      <p:font typeface="Wingdings 2" panose="05020102010507070707" pitchFamily="18" charset="2"/>
      <p:regular r:id="rId24"/>
    </p:embeddedFont>
    <p:embeddedFont>
      <p:font typeface="Verdana" panose="020B0604030504040204" pitchFamily="34" charset="0"/>
      <p:regular r:id="rId25"/>
      <p:bold r:id="rId26"/>
      <p:italic r:id="rId27"/>
      <p:boldItalic r:id="rId2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83">
          <p15:clr>
            <a:srgbClr val="A4A3A4"/>
          </p15:clr>
        </p15:guide>
        <p15:guide id="2" pos="1776">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9" roundtripDataSignature="AMtx7mhVU4kNoq8MeXLLQQDfUNvKPh85w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69" d="100"/>
          <a:sy n="69" d="100"/>
        </p:scale>
        <p:origin x="-756" y="-96"/>
      </p:cViewPr>
      <p:guideLst>
        <p:guide orient="horz" pos="2183"/>
        <p:guide pos="177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26" Type="http://schemas.openxmlformats.org/officeDocument/2006/relationships/font" Target="fonts/font11.fntdata"/><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font" Target="fonts/font10.fntdata"/><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29"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9.fntdata"/><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font" Target="fonts/font8.fntdata"/><Relationship Id="rId28" Type="http://schemas.openxmlformats.org/officeDocument/2006/relationships/font" Target="fonts/font13.fntdata"/><Relationship Id="rId10" Type="http://schemas.openxmlformats.org/officeDocument/2006/relationships/slide" Target="slides/slide9.xml"/><Relationship Id="rId19" Type="http://schemas.openxmlformats.org/officeDocument/2006/relationships/font" Target="fonts/font4.fntdata"/><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7.fntdata"/><Relationship Id="rId27" Type="http://schemas.openxmlformats.org/officeDocument/2006/relationships/font" Target="fonts/font12.fntdata"/><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38393016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6" name="Google Shape;126;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0" name="Google Shape;180;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7" name="Google Shape;187;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4" name="Google Shape;13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9" name="Google Shape;139;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4" name="Google Shape;1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0" name="Google Shape;15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6" name="Google Shape;156;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2" name="Google Shape;162;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ar-IQ" dirty="0" smtClean="0"/>
              <a:t>عن طريق </a:t>
            </a:r>
            <a:endParaRPr dirty="0"/>
          </a:p>
        </p:txBody>
      </p:sp>
      <p:sp>
        <p:nvSpPr>
          <p:cNvPr id="168" name="Google Shape;168;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4" name="Google Shape;174;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910080" y="359898"/>
            <a:ext cx="987552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910080" y="1850064"/>
            <a:ext cx="98755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endParaRPr lang="ar-IQ"/>
          </a:p>
        </p:txBody>
      </p:sp>
      <p:sp>
        <p:nvSpPr>
          <p:cNvPr id="20" name="عنصر نائب للتذييل 19"/>
          <p:cNvSpPr>
            <a:spLocks noGrp="1"/>
          </p:cNvSpPr>
          <p:nvPr>
            <p:ph type="ftr" sz="quarter" idx="11"/>
          </p:nvPr>
        </p:nvSpPr>
        <p:spPr/>
        <p:txBody>
          <a:bodyPr/>
          <a:lstStyle>
            <a:extLst/>
          </a:lstStyle>
          <a:p>
            <a:endParaRPr lang="ar-IQ"/>
          </a:p>
        </p:txBody>
      </p:sp>
      <p:sp>
        <p:nvSpPr>
          <p:cNvPr id="10" name="عنصر نائب لرقم الشريحة 9"/>
          <p:cNvSpPr>
            <a:spLocks noGrp="1"/>
          </p:cNvSpPr>
          <p:nvPr>
            <p:ph type="sldNum" sz="quarter" idx="12"/>
          </p:nvPr>
        </p:nvSpPr>
        <p:spPr/>
        <p:txBody>
          <a:bodyPr/>
          <a:lstStyle>
            <a:extLst/>
          </a:lstStyle>
          <a:p>
            <a:pPr marL="0" lvl="0" indent="0" algn="r" rtl="0">
              <a:spcBef>
                <a:spcPts val="0"/>
              </a:spcBef>
              <a:spcAft>
                <a:spcPts val="0"/>
              </a:spcAft>
              <a:buNone/>
            </a:pPr>
            <a:fld id="{00000000-1234-1234-1234-123412341234}" type="slidenum">
              <a:rPr lang="ar-IQ" smtClean="0"/>
              <a:t>‹#›</a:t>
            </a:fld>
            <a:endParaRPr lang="ar-IQ"/>
          </a:p>
        </p:txBody>
      </p:sp>
      <p:sp>
        <p:nvSpPr>
          <p:cNvPr id="8" name="شكل بيضاوي 7"/>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542901" y="1345016"/>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pPr marL="0" lvl="0" indent="0" algn="r" rtl="0">
              <a:spcBef>
                <a:spcPts val="0"/>
              </a:spcBef>
              <a:spcAft>
                <a:spcPts val="0"/>
              </a:spcAft>
              <a:buNone/>
            </a:pPr>
            <a:fld id="{00000000-1234-1234-1234-123412341234}"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9144000" y="274640"/>
            <a:ext cx="24384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524000" y="274641"/>
            <a:ext cx="74168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pPr marL="0" lvl="0" indent="0" algn="r" rtl="0">
              <a:spcBef>
                <a:spcPts val="0"/>
              </a:spcBef>
              <a:spcAft>
                <a:spcPts val="0"/>
              </a:spcAft>
              <a:buNone/>
            </a:pPr>
            <a:fld id="{00000000-1234-1234-1234-123412341234}"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pPr marL="0" lvl="0" indent="0" algn="r" rtl="0">
              <a:spcBef>
                <a:spcPts val="0"/>
              </a:spcBef>
              <a:spcAft>
                <a:spcPts val="0"/>
              </a:spcAft>
              <a:buNone/>
            </a:pPr>
            <a:fld id="{00000000-1234-1234-1234-123412341234}"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3043853" y="-54"/>
            <a:ext cx="9144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pPr marL="0" lvl="0" indent="0" algn="r" rtl="0">
              <a:spcBef>
                <a:spcPts val="0"/>
              </a:spcBef>
              <a:spcAft>
                <a:spcPts val="0"/>
              </a:spcAft>
              <a:buNone/>
            </a:pPr>
            <a:fld id="{00000000-1234-1234-1234-123412341234}" type="slidenum">
              <a:rPr lang="ar-IQ" smtClean="0"/>
              <a:t>‹#›</a:t>
            </a:fld>
            <a:endParaRPr lang="ar-IQ"/>
          </a:p>
        </p:txBody>
      </p:sp>
      <p:sp>
        <p:nvSpPr>
          <p:cNvPr id="10" name="مستطيل 9"/>
          <p:cNvSpPr/>
          <p:nvPr/>
        </p:nvSpPr>
        <p:spPr bwMode="invGray">
          <a:xfrm>
            <a:off x="3048000" y="0"/>
            <a:ext cx="1016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3210752" y="2745870"/>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914144" y="274320"/>
            <a:ext cx="999744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pPr marL="0" lvl="0" indent="0" algn="r" rtl="0">
              <a:spcBef>
                <a:spcPts val="0"/>
              </a:spcBef>
              <a:spcAft>
                <a:spcPts val="0"/>
              </a:spcAft>
              <a:buNone/>
            </a:pPr>
            <a:fld id="{00000000-1234-1234-1234-123412341234}" type="slidenum">
              <a:rPr lang="ar-IQ" smtClean="0"/>
              <a:t>‹#›</a:t>
            </a:fld>
            <a:endParaRPr lang="ar-IQ"/>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pPr marL="0" lvl="0" indent="0" algn="r" rtl="0">
              <a:spcBef>
                <a:spcPts val="0"/>
              </a:spcBef>
              <a:spcAft>
                <a:spcPts val="0"/>
              </a:spcAft>
              <a:buNone/>
            </a:pPr>
            <a:fld id="{00000000-1234-1234-1234-123412341234}"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914144" y="274320"/>
            <a:ext cx="999744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pPr marL="0" lvl="0" indent="0" algn="r" rtl="0">
              <a:spcBef>
                <a:spcPts val="0"/>
              </a:spcBef>
              <a:spcAft>
                <a:spcPts val="0"/>
              </a:spcAft>
              <a:buNone/>
            </a:pPr>
            <a:fld id="{00000000-1234-1234-1234-123412341234}"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353312" y="0"/>
            <a:ext cx="108386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pPr marL="0" lvl="0" indent="0" algn="r" rtl="0">
              <a:spcBef>
                <a:spcPts val="0"/>
              </a:spcBef>
              <a:spcAft>
                <a:spcPts val="0"/>
              </a:spcAft>
              <a:buNone/>
            </a:pPr>
            <a:fld id="{00000000-1234-1234-1234-123412341234}" type="slidenum">
              <a:rPr lang="ar-IQ" smtClean="0"/>
              <a:t>‹#›</a:t>
            </a:fld>
            <a:endParaRPr lang="ar-IQ"/>
          </a:p>
        </p:txBody>
      </p:sp>
      <p:sp>
        <p:nvSpPr>
          <p:cNvPr id="6" name="مستطيل 5"/>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09600" y="1406964"/>
            <a:ext cx="508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pPr marL="0" lvl="0" indent="0" algn="r" rtl="0">
              <a:spcBef>
                <a:spcPts val="0"/>
              </a:spcBef>
              <a:spcAft>
                <a:spcPts val="0"/>
              </a:spcAft>
              <a:buNone/>
            </a:pPr>
            <a:fld id="{00000000-1234-1234-1234-123412341234}" type="slidenum">
              <a:rPr lang="ar-IQ" smtClean="0"/>
              <a:t>‹#›</a:t>
            </a:fld>
            <a:endParaRPr lang="ar-IQ"/>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pPr marL="0" lvl="0" indent="0" algn="r" rtl="0">
              <a:spcBef>
                <a:spcPts val="0"/>
              </a:spcBef>
              <a:spcAft>
                <a:spcPts val="0"/>
              </a:spcAft>
              <a:buNone/>
            </a:pPr>
            <a:fld id="{00000000-1234-1234-1234-123412341234}" type="slidenum">
              <a:rPr lang="ar-IQ" smtClean="0"/>
              <a:t>‹#›</a:t>
            </a:fld>
            <a:endParaRPr lang="ar-IQ"/>
          </a:p>
        </p:txBody>
      </p:sp>
      <p:sp>
        <p:nvSpPr>
          <p:cNvPr id="8" name="مستطيل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1087902" y="-815922"/>
            <a:ext cx="218518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25089" y="21103"/>
            <a:ext cx="2269588"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350498" y="-54"/>
            <a:ext cx="1084150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914144" y="274638"/>
            <a:ext cx="999744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914144" y="1447800"/>
            <a:ext cx="999744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ar-IQ"/>
          </a:p>
        </p:txBody>
      </p:sp>
      <p:sp>
        <p:nvSpPr>
          <p:cNvPr id="10" name="عنصر نائب للتذييل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عنصر نائب لرقم الشريحة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marL="0" lvl="0" indent="0" algn="r" rtl="0">
              <a:spcBef>
                <a:spcPts val="0"/>
              </a:spcBef>
              <a:spcAft>
                <a:spcPts val="0"/>
              </a:spcAft>
              <a:buNone/>
            </a:pPr>
            <a:fld id="{00000000-1234-1234-1234-123412341234}" type="slidenum">
              <a:rPr lang="ar-IQ" smtClean="0"/>
              <a:t>‹#›</a:t>
            </a:fld>
            <a:endParaRPr lang="ar-IQ"/>
          </a:p>
        </p:txBody>
      </p:sp>
      <p:sp>
        <p:nvSpPr>
          <p:cNvPr id="15" name="مستطيل 14"/>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hf sldNum="0" hdr="0" ftr="0" dt="0"/>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1"/>
          <p:cNvSpPr txBox="1">
            <a:spLocks noGrp="1"/>
          </p:cNvSpPr>
          <p:nvPr>
            <p:ph type="title"/>
          </p:nvPr>
        </p:nvSpPr>
        <p:spPr>
          <a:xfrm>
            <a:off x="1961536" y="1652234"/>
            <a:ext cx="7583394" cy="4379856"/>
          </a:xfrm>
          <a:prstGeom prst="rect">
            <a:avLst/>
          </a:prstGeom>
          <a:noFill/>
          <a:ln>
            <a:noFill/>
          </a:ln>
        </p:spPr>
        <p:txBody>
          <a:bodyPr spcFirstLastPara="1" wrap="square" lIns="91425" tIns="45700" rIns="91425" bIns="45700" anchor="ctr" anchorCtr="0">
            <a:normAutofit/>
          </a:bodyPr>
          <a:lstStyle/>
          <a:p>
            <a:pPr marL="0" lvl="0" indent="0" algn="ctr" rtl="1">
              <a:spcBef>
                <a:spcPts val="0"/>
              </a:spcBef>
              <a:spcAft>
                <a:spcPts val="0"/>
              </a:spcAft>
              <a:buClr>
                <a:schemeClr val="lt1"/>
              </a:buClr>
              <a:buSzPts val="3200"/>
              <a:buFont typeface="Century Gothic"/>
              <a:buNone/>
            </a:pPr>
            <a:r>
              <a:rPr lang="ar-IQ" dirty="0"/>
              <a:t>    وزارة التعليم العالي والبحث العلمي </a:t>
            </a:r>
            <a:br>
              <a:rPr lang="ar-IQ" dirty="0"/>
            </a:br>
            <a:r>
              <a:rPr lang="ar-IQ" dirty="0"/>
              <a:t>       </a:t>
            </a:r>
            <a:r>
              <a:rPr lang="ar-IQ" dirty="0" smtClean="0"/>
              <a:t>  </a:t>
            </a:r>
            <a:r>
              <a:rPr lang="ar-IQ" dirty="0"/>
              <a:t>جامعة ديالى </a:t>
            </a:r>
            <a:br>
              <a:rPr lang="ar-IQ" dirty="0"/>
            </a:br>
            <a:r>
              <a:rPr lang="ar-IQ" dirty="0"/>
              <a:t>       كلية التربية للعلوم الإنسانية</a:t>
            </a:r>
            <a:br>
              <a:rPr lang="ar-IQ" dirty="0"/>
            </a:br>
            <a:r>
              <a:rPr lang="ar-IQ" dirty="0"/>
              <a:t>      قسم الجغرافية - المرحلة الرابعة </a:t>
            </a:r>
            <a:endParaRPr dirty="0"/>
          </a:p>
          <a:p>
            <a:pPr marL="0" lvl="0" indent="0" algn="ctr" rtl="1">
              <a:spcBef>
                <a:spcPts val="0"/>
              </a:spcBef>
              <a:spcAft>
                <a:spcPts val="0"/>
              </a:spcAft>
              <a:buClr>
                <a:schemeClr val="lt1"/>
              </a:buClr>
              <a:buSzPts val="3200"/>
              <a:buFont typeface="Century Gothic"/>
              <a:buNone/>
            </a:pPr>
            <a:r>
              <a:rPr lang="ar-IQ" dirty="0"/>
              <a:t>  </a:t>
            </a:r>
            <a:r>
              <a:rPr lang="ar-IQ" dirty="0" smtClean="0"/>
              <a:t> </a:t>
            </a:r>
            <a:r>
              <a:rPr lang="ar-IQ" dirty="0"/>
              <a:t>مدرس المادة:  م. د ذكرى عادل محمود   </a:t>
            </a:r>
            <a:endParaRPr dirty="0"/>
          </a:p>
        </p:txBody>
      </p:sp>
      <p:pic>
        <p:nvPicPr>
          <p:cNvPr id="129" name="Google Shape;129;p1"/>
          <p:cNvPicPr preferRelativeResize="0">
            <a:picLocks noGrp="1"/>
          </p:cNvPicPr>
          <p:nvPr>
            <p:ph idx="1"/>
          </p:nvPr>
        </p:nvPicPr>
        <p:blipFill rotWithShape="1">
          <a:blip r:embed="rId3">
            <a:alphaModFix/>
          </a:blip>
          <a:srcRect/>
          <a:stretch/>
        </p:blipFill>
        <p:spPr>
          <a:xfrm>
            <a:off x="0" y="27550"/>
            <a:ext cx="2189872" cy="2757854"/>
          </a:xfrm>
          <a:prstGeom prst="rect">
            <a:avLst/>
          </a:prstGeom>
          <a:noFill/>
          <a:ln>
            <a:noFill/>
          </a:ln>
        </p:spPr>
      </p:pic>
      <p:pic>
        <p:nvPicPr>
          <p:cNvPr id="131" name="Google Shape;131;p1"/>
          <p:cNvPicPr preferRelativeResize="0"/>
          <p:nvPr/>
        </p:nvPicPr>
        <p:blipFill rotWithShape="1">
          <a:blip r:embed="rId4">
            <a:alphaModFix/>
          </a:blip>
          <a:srcRect/>
          <a:stretch/>
        </p:blipFill>
        <p:spPr>
          <a:xfrm>
            <a:off x="9796094" y="165295"/>
            <a:ext cx="2129060" cy="224028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7" name="Google Shape;177;p9"/>
          <p:cNvSpPr txBox="1">
            <a:spLocks noGrp="1"/>
          </p:cNvSpPr>
          <p:nvPr>
            <p:ph idx="1"/>
          </p:nvPr>
        </p:nvSpPr>
        <p:spPr>
          <a:xfrm>
            <a:off x="703005" y="540327"/>
            <a:ext cx="11336594" cy="6317673"/>
          </a:xfrm>
          <a:prstGeom prst="rect">
            <a:avLst/>
          </a:prstGeom>
          <a:noFill/>
          <a:ln>
            <a:noFill/>
          </a:ln>
        </p:spPr>
        <p:txBody>
          <a:bodyPr spcFirstLastPara="1" wrap="square" lIns="91425" tIns="45700" rIns="91425" bIns="45700" anchor="ctr" anchorCtr="0">
            <a:normAutofit/>
          </a:bodyPr>
          <a:lstStyle/>
          <a:p>
            <a:pPr marL="0" lvl="0" indent="0" algn="r" rtl="1">
              <a:spcBef>
                <a:spcPts val="0"/>
              </a:spcBef>
              <a:spcAft>
                <a:spcPts val="0"/>
              </a:spcAft>
              <a:buSzPts val="2000"/>
              <a:buNone/>
            </a:pPr>
            <a:r>
              <a:rPr lang="ar-IQ" b="1" dirty="0"/>
              <a:t>مميزات الحدود النهرية </a:t>
            </a:r>
            <a:endParaRPr b="1" dirty="0"/>
          </a:p>
          <a:p>
            <a:pPr marL="0" lvl="0" indent="0" algn="r" rtl="1">
              <a:spcBef>
                <a:spcPts val="1000"/>
              </a:spcBef>
              <a:spcAft>
                <a:spcPts val="0"/>
              </a:spcAft>
              <a:buSzPts val="2000"/>
              <a:buNone/>
            </a:pPr>
            <a:r>
              <a:rPr lang="ar-IQ" dirty="0"/>
              <a:t>1- تشكل الأنهار وسيلة </a:t>
            </a:r>
            <a:r>
              <a:rPr lang="ar-IQ" dirty="0" smtClean="0"/>
              <a:t>نقل </a:t>
            </a:r>
            <a:r>
              <a:rPr lang="ar-IQ" dirty="0"/>
              <a:t>واتصال بين الدول حيث يتم ترسيم الحدود بين دولتين في اعمق نقطة من </a:t>
            </a:r>
            <a:r>
              <a:rPr lang="ar-IQ" dirty="0" smtClean="0"/>
              <a:t>النهر </a:t>
            </a:r>
            <a:r>
              <a:rPr lang="ar-IQ" dirty="0"/>
              <a:t>وفقا للقانون </a:t>
            </a:r>
            <a:r>
              <a:rPr lang="ar-IQ" dirty="0" smtClean="0"/>
              <a:t>الدولي , بدلا من خط الوسط الذي يتغير تبعا لمقدار المسيل المائي لإتاحة الفرصة لكلا البلدين من الاستفادة من مياه النهر في الملاحة.</a:t>
            </a:r>
            <a:endParaRPr dirty="0"/>
          </a:p>
          <a:p>
            <a:pPr marL="0" lvl="0" indent="0" algn="r" rtl="1">
              <a:spcBef>
                <a:spcPts val="1000"/>
              </a:spcBef>
              <a:spcAft>
                <a:spcPts val="0"/>
              </a:spcAft>
              <a:buSzPts val="2000"/>
              <a:buNone/>
            </a:pPr>
            <a:r>
              <a:rPr lang="ar-IQ" dirty="0"/>
              <a:t>2-يعد النهر عنصر جذب وترابط بين الشعوب </a:t>
            </a:r>
            <a:r>
              <a:rPr lang="ar-IQ" dirty="0" smtClean="0"/>
              <a:t> .</a:t>
            </a:r>
            <a:endParaRPr dirty="0"/>
          </a:p>
          <a:p>
            <a:pPr marL="0" lvl="0" indent="0" algn="r" rtl="1">
              <a:spcBef>
                <a:spcPts val="1000"/>
              </a:spcBef>
              <a:spcAft>
                <a:spcPts val="0"/>
              </a:spcAft>
              <a:buSzPts val="2000"/>
              <a:buNone/>
            </a:pPr>
            <a:r>
              <a:rPr lang="ar-IQ" dirty="0"/>
              <a:t>3-تشجع الحدود النهرية التعاون بين الدول الواقعة على </a:t>
            </a:r>
            <a:r>
              <a:rPr lang="ar-IQ" dirty="0" smtClean="0"/>
              <a:t>ضفافها وخاصة في مجال بناء الجسور والري والسدود واستغلال الاراضي واستصلاحها . </a:t>
            </a:r>
            <a:endParaRPr dirty="0"/>
          </a:p>
          <a:p>
            <a:pPr marL="0" lvl="0" indent="0" algn="r" rtl="1">
              <a:spcBef>
                <a:spcPts val="1000"/>
              </a:spcBef>
              <a:spcAft>
                <a:spcPts val="0"/>
              </a:spcAft>
              <a:buSzPts val="2000"/>
              <a:buNone/>
            </a:pPr>
            <a:r>
              <a:rPr lang="ar-IQ" dirty="0"/>
              <a:t>4- غالبا ما يشكل سكان  الاحواض النهرية جزءا من القلب الحيوي للدولة </a:t>
            </a:r>
            <a:r>
              <a:rPr lang="ar-IQ" dirty="0" smtClean="0"/>
              <a:t>وليس من سكان الاطراف والهوامش برغم وقوعها على اطراف الدولة نظرا للأهمية الاقتصادية والزراعية لأحواض النهر .   </a:t>
            </a:r>
            <a:endParaRPr dirty="0"/>
          </a:p>
          <a:p>
            <a:pPr marL="0" lvl="0" indent="0" algn="r" rtl="1">
              <a:spcBef>
                <a:spcPts val="1000"/>
              </a:spcBef>
              <a:spcAft>
                <a:spcPts val="0"/>
              </a:spcAft>
              <a:buSzPts val="2000"/>
              <a:buNone/>
            </a:pP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928658" y="391885"/>
            <a:ext cx="9997440" cy="6241143"/>
          </a:xfrm>
        </p:spPr>
        <p:txBody>
          <a:bodyPr>
            <a:normAutofit fontScale="92500" lnSpcReduction="20000"/>
          </a:bodyPr>
          <a:lstStyle/>
          <a:p>
            <a:pPr marL="0" lvl="0" indent="0">
              <a:spcBef>
                <a:spcPts val="1000"/>
              </a:spcBef>
              <a:buClr>
                <a:srgbClr val="3891A7"/>
              </a:buClr>
              <a:buSzPts val="2000"/>
              <a:buNone/>
            </a:pPr>
            <a:r>
              <a:rPr lang="ar-IQ" sz="2800" b="1" dirty="0">
                <a:solidFill>
                  <a:prstClr val="black"/>
                </a:solidFill>
              </a:rPr>
              <a:t>سلبيات الحدود النهرية </a:t>
            </a:r>
            <a:r>
              <a:rPr lang="ar-IQ" sz="2800" b="1" dirty="0" smtClean="0">
                <a:solidFill>
                  <a:prstClr val="black"/>
                </a:solidFill>
              </a:rPr>
              <a:t> ...</a:t>
            </a:r>
            <a:endParaRPr lang="ar-IQ" sz="2800" b="1" dirty="0">
              <a:solidFill>
                <a:prstClr val="black"/>
              </a:solidFill>
            </a:endParaRPr>
          </a:p>
          <a:p>
            <a:pPr marL="0" lvl="0" indent="0">
              <a:spcBef>
                <a:spcPts val="1000"/>
              </a:spcBef>
              <a:buClr>
                <a:srgbClr val="3891A7"/>
              </a:buClr>
              <a:buSzPts val="2000"/>
              <a:buNone/>
            </a:pPr>
            <a:r>
              <a:rPr lang="ar-IQ" sz="2800" dirty="0">
                <a:solidFill>
                  <a:prstClr val="black"/>
                </a:solidFill>
              </a:rPr>
              <a:t>1- تتغير كثير من مجاري الأنهار تبعا لظروف ومكونات </a:t>
            </a:r>
            <a:r>
              <a:rPr lang="ar-IQ" sz="2800" dirty="0" smtClean="0">
                <a:solidFill>
                  <a:prstClr val="black"/>
                </a:solidFill>
              </a:rPr>
              <a:t>السطح الجغرافي , فتميل التي تمر في مرحلة الشيخوخة الى التعثر في سيرها , بعد ان انخفض انحدار مجراها بسبب ضعف قدرتها على النحت والحفاظ على مجراها تلجأ  الى تغيير مجاريها , والحفر في مناطق سهلة لينة وتحاشي الصخور الصلبة وغالبا ما ينجم عنها مشاكل سياسية  قد تؤدي في بعض الاحيان الى نزاعات عسكرية  مسلحة , من امثلة مشاكل الحدود النهرية ما جرى بين العامين (1982- 1983) بين الأردن واسرائيل عندما تغير مجرى نهر الاردن نحو الغرب واضاف بعض الهكتارات الى الاردن من ارض فلسطين اذ مشب صراع سياسي بين الاردن وإسرائيل حول هذه المشكلة .</a:t>
            </a:r>
            <a:endParaRPr lang="ar-IQ" sz="2800" dirty="0">
              <a:solidFill>
                <a:prstClr val="black"/>
              </a:solidFill>
            </a:endParaRPr>
          </a:p>
          <a:p>
            <a:pPr marL="0" lvl="0" indent="0">
              <a:spcBef>
                <a:spcPts val="1000"/>
              </a:spcBef>
              <a:buClr>
                <a:srgbClr val="3891A7"/>
              </a:buClr>
              <a:buSzPts val="2000"/>
              <a:buNone/>
            </a:pPr>
            <a:r>
              <a:rPr lang="ar-IQ" sz="2800" dirty="0">
                <a:solidFill>
                  <a:prstClr val="black"/>
                </a:solidFill>
              </a:rPr>
              <a:t>2- تعمل الحدود النهرية على فصل الحضارة الواحدة في دول منفصلة </a:t>
            </a:r>
            <a:r>
              <a:rPr lang="ar-IQ" sz="2800" dirty="0" smtClean="0">
                <a:solidFill>
                  <a:prstClr val="black"/>
                </a:solidFill>
              </a:rPr>
              <a:t>.</a:t>
            </a:r>
            <a:endParaRPr lang="ar-IQ" sz="2800" dirty="0">
              <a:solidFill>
                <a:prstClr val="black"/>
              </a:solidFill>
            </a:endParaRPr>
          </a:p>
          <a:p>
            <a:pPr marL="0" lvl="0" indent="0">
              <a:spcBef>
                <a:spcPts val="1000"/>
              </a:spcBef>
              <a:buClr>
                <a:srgbClr val="3891A7"/>
              </a:buClr>
              <a:buSzPts val="2000"/>
              <a:buNone/>
            </a:pPr>
            <a:r>
              <a:rPr lang="ar-IQ" sz="2800" dirty="0">
                <a:solidFill>
                  <a:prstClr val="black"/>
                </a:solidFill>
              </a:rPr>
              <a:t>3- تشكل بعض الأنهار غير الصالحة للملاحة عائقا بوجه </a:t>
            </a:r>
            <a:r>
              <a:rPr lang="ar-IQ" sz="2800" dirty="0" smtClean="0">
                <a:solidFill>
                  <a:prstClr val="black"/>
                </a:solidFill>
              </a:rPr>
              <a:t>الاتصال وحاجز امام التواصل الحضاري والاقتصادي بين الدول والشعوب المختلفة .</a:t>
            </a:r>
            <a:endParaRPr lang="ar-IQ" sz="2800" dirty="0">
              <a:solidFill>
                <a:prstClr val="black"/>
              </a:solidFill>
            </a:endParaRPr>
          </a:p>
          <a:p>
            <a:pPr marL="0" lvl="0" indent="0">
              <a:spcBef>
                <a:spcPts val="1000"/>
              </a:spcBef>
              <a:buClr>
                <a:srgbClr val="3891A7"/>
              </a:buClr>
              <a:buSzPts val="2000"/>
              <a:buNone/>
            </a:pPr>
            <a:r>
              <a:rPr lang="ar-IQ" sz="2800" dirty="0">
                <a:solidFill>
                  <a:prstClr val="black"/>
                </a:solidFill>
              </a:rPr>
              <a:t>4- قد تحرم  بعض الدول من حق استخدام مياه </a:t>
            </a:r>
            <a:r>
              <a:rPr lang="ar-IQ" sz="2800" dirty="0" smtClean="0">
                <a:solidFill>
                  <a:prstClr val="black"/>
                </a:solidFill>
              </a:rPr>
              <a:t>البحر برغم وقوع حدودها على احد ضفتيه  وفي الغالب تكون الاتفاقيات المبرمة بين البلدين قد حصرت حق استخدام مياه النهر لدولة دون الاخرى , وهذا ما حدث بالفعل بين العراق وايران وفقا لاتفاقية عقدة بين الدولة العثمانية والفارسية عام 1937 حصرت استخدام مياه شط العرب بالعراق وايران .   </a:t>
            </a:r>
            <a:endParaRPr lang="ar-IQ" sz="2800" dirty="0">
              <a:solidFill>
                <a:prstClr val="black"/>
              </a:solidFill>
            </a:endParaRPr>
          </a:p>
          <a:p>
            <a:pPr marL="82296" indent="0">
              <a:buNone/>
            </a:pPr>
            <a:endParaRPr lang="ar-IQ" sz="4400" dirty="0"/>
          </a:p>
        </p:txBody>
      </p:sp>
    </p:spTree>
    <p:extLst>
      <p:ext uri="{BB962C8B-B14F-4D97-AF65-F5344CB8AC3E}">
        <p14:creationId xmlns:p14="http://schemas.microsoft.com/office/powerpoint/2010/main" val="462850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10"/>
          <p:cNvSpPr txBox="1">
            <a:spLocks noGrp="1"/>
          </p:cNvSpPr>
          <p:nvPr>
            <p:ph type="title"/>
          </p:nvPr>
        </p:nvSpPr>
        <p:spPr>
          <a:xfrm>
            <a:off x="2286002" y="206477"/>
            <a:ext cx="9905998" cy="405466"/>
          </a:xfrm>
          <a:prstGeom prst="rect">
            <a:avLst/>
          </a:prstGeom>
          <a:noFill/>
          <a:ln>
            <a:noFill/>
          </a:ln>
        </p:spPr>
        <p:txBody>
          <a:bodyPr spcFirstLastPara="1" wrap="square" lIns="91425" tIns="45700" rIns="91425" bIns="45700" anchor="ctr" anchorCtr="0">
            <a:normAutofit fontScale="90000"/>
          </a:bodyPr>
          <a:lstStyle/>
          <a:p>
            <a:pPr marL="0" lvl="0" indent="0" algn="r" rtl="1">
              <a:spcBef>
                <a:spcPts val="0"/>
              </a:spcBef>
              <a:spcAft>
                <a:spcPts val="0"/>
              </a:spcAft>
              <a:buClr>
                <a:srgbClr val="FF0000"/>
              </a:buClr>
              <a:buSzPct val="100000"/>
              <a:buFont typeface="Century Gothic"/>
              <a:buNone/>
            </a:pPr>
            <a:r>
              <a:rPr lang="ar-IQ" dirty="0">
                <a:solidFill>
                  <a:srgbClr val="FF0000"/>
                </a:solidFill>
              </a:rPr>
              <a:t>*الحدود </a:t>
            </a:r>
            <a:r>
              <a:rPr lang="ar-IQ" dirty="0" smtClean="0">
                <a:solidFill>
                  <a:srgbClr val="FF0000"/>
                </a:solidFill>
              </a:rPr>
              <a:t>الجبلية .... </a:t>
            </a:r>
            <a:endParaRPr dirty="0"/>
          </a:p>
        </p:txBody>
      </p:sp>
      <p:sp>
        <p:nvSpPr>
          <p:cNvPr id="183" name="Google Shape;183;p10"/>
          <p:cNvSpPr txBox="1">
            <a:spLocks noGrp="1"/>
          </p:cNvSpPr>
          <p:nvPr>
            <p:ph sz="half" idx="1"/>
          </p:nvPr>
        </p:nvSpPr>
        <p:spPr>
          <a:xfrm>
            <a:off x="1589649" y="1181686"/>
            <a:ext cx="10602351" cy="5371515"/>
          </a:xfrm>
          <a:prstGeom prst="rect">
            <a:avLst/>
          </a:prstGeom>
          <a:noFill/>
          <a:ln>
            <a:noFill/>
          </a:ln>
        </p:spPr>
        <p:txBody>
          <a:bodyPr spcFirstLastPara="1" wrap="square" lIns="91425" tIns="45700" rIns="91425" bIns="45700" anchor="ctr" anchorCtr="0">
            <a:normAutofit fontScale="92500" lnSpcReduction="10000"/>
          </a:bodyPr>
          <a:lstStyle/>
          <a:p>
            <a:pPr marL="0" lvl="0" indent="0" algn="r" rtl="1">
              <a:spcBef>
                <a:spcPts val="0"/>
              </a:spcBef>
              <a:spcAft>
                <a:spcPts val="0"/>
              </a:spcAft>
              <a:buSzPts val="1800"/>
              <a:buNone/>
            </a:pPr>
            <a:r>
              <a:rPr lang="ar-IQ"/>
              <a:t> </a:t>
            </a:r>
            <a:endParaRPr/>
          </a:p>
        </p:txBody>
      </p:sp>
      <p:sp>
        <p:nvSpPr>
          <p:cNvPr id="184" name="Google Shape;184;p10"/>
          <p:cNvSpPr txBox="1">
            <a:spLocks noGrp="1"/>
          </p:cNvSpPr>
          <p:nvPr>
            <p:ph sz="half" idx="2"/>
          </p:nvPr>
        </p:nvSpPr>
        <p:spPr>
          <a:xfrm>
            <a:off x="1253612" y="872196"/>
            <a:ext cx="10938387" cy="5985804"/>
          </a:xfrm>
          <a:prstGeom prst="rect">
            <a:avLst/>
          </a:prstGeom>
          <a:noFill/>
          <a:ln>
            <a:noFill/>
          </a:ln>
        </p:spPr>
        <p:txBody>
          <a:bodyPr spcFirstLastPara="1" wrap="square" lIns="91425" tIns="45700" rIns="91425" bIns="45700" anchor="ctr" anchorCtr="0">
            <a:normAutofit fontScale="92500" lnSpcReduction="10000"/>
          </a:bodyPr>
          <a:lstStyle/>
          <a:p>
            <a:pPr marL="0" lvl="0" indent="0" algn="r" rtl="1">
              <a:spcBef>
                <a:spcPts val="0"/>
              </a:spcBef>
              <a:spcAft>
                <a:spcPts val="0"/>
              </a:spcAft>
              <a:buSzPts val="2800"/>
              <a:buNone/>
            </a:pPr>
            <a:r>
              <a:rPr lang="ar-IQ" sz="2800" dirty="0" smtClean="0"/>
              <a:t>تفصل</a:t>
            </a:r>
            <a:r>
              <a:rPr lang="ar-IQ" dirty="0" smtClean="0"/>
              <a:t> </a:t>
            </a:r>
            <a:r>
              <a:rPr lang="ar-IQ" dirty="0"/>
              <a:t>السلاسل الجبلية بين كثير من الوحدات السياسية </a:t>
            </a:r>
            <a:r>
              <a:rPr lang="ar-IQ" dirty="0" smtClean="0"/>
              <a:t>والدول  </a:t>
            </a:r>
            <a:r>
              <a:rPr lang="ar-IQ" dirty="0"/>
              <a:t>في العالم .فتفصل مرتفعات الهملايا بين الصين والهند </a:t>
            </a:r>
            <a:r>
              <a:rPr lang="ar-IQ" dirty="0" smtClean="0"/>
              <a:t> ومرتفعات </a:t>
            </a:r>
            <a:r>
              <a:rPr lang="ar-IQ" dirty="0" err="1" smtClean="0"/>
              <a:t>الانديز</a:t>
            </a:r>
            <a:r>
              <a:rPr lang="ar-IQ" dirty="0" smtClean="0"/>
              <a:t> بين الأرجنتين وتشيلي  .</a:t>
            </a:r>
            <a:endParaRPr dirty="0"/>
          </a:p>
          <a:p>
            <a:pPr marL="285750" lvl="0" indent="-285750" algn="r" rtl="1">
              <a:spcBef>
                <a:spcPts val="960"/>
              </a:spcBef>
              <a:spcAft>
                <a:spcPts val="0"/>
              </a:spcAft>
              <a:buSzPts val="1800"/>
              <a:buChar char="•"/>
            </a:pPr>
            <a:r>
              <a:rPr lang="ar-IQ" b="1" dirty="0"/>
              <a:t>مميزات الحدود </a:t>
            </a:r>
            <a:r>
              <a:rPr lang="ar-IQ" b="1" dirty="0" smtClean="0"/>
              <a:t>الجبلية ... </a:t>
            </a:r>
            <a:endParaRPr b="1" dirty="0"/>
          </a:p>
          <a:p>
            <a:pPr marL="285750" lvl="0" indent="-285750" algn="r" rtl="1">
              <a:spcBef>
                <a:spcPts val="960"/>
              </a:spcBef>
              <a:spcAft>
                <a:spcPts val="0"/>
              </a:spcAft>
              <a:buSzPts val="1800"/>
              <a:buChar char="•"/>
            </a:pPr>
            <a:r>
              <a:rPr lang="ar-IQ" dirty="0"/>
              <a:t>1- لها مميزات دفاعية واستراتيجية لصالح الدول  التي تشكل الجبال جزءا من </a:t>
            </a:r>
            <a:r>
              <a:rPr lang="ar-IQ" dirty="0" smtClean="0"/>
              <a:t>حدودها وتساعد الجبال في الدفاع عنها خاصة بالنسبة للدول التي لا يسمح عدد سكانها بتوفير عدد كبير من القوات للدفاع عنها . </a:t>
            </a:r>
            <a:endParaRPr dirty="0"/>
          </a:p>
          <a:p>
            <a:pPr marL="285750" lvl="0" indent="-285750" algn="r" rtl="1">
              <a:spcBef>
                <a:spcPts val="960"/>
              </a:spcBef>
              <a:spcAft>
                <a:spcPts val="0"/>
              </a:spcAft>
              <a:buSzPts val="1800"/>
              <a:buChar char="•"/>
            </a:pPr>
            <a:r>
              <a:rPr lang="ar-IQ" dirty="0"/>
              <a:t>2-تشكل المناطق الجبلية نهايات للمناطق المأهولة بالسكان . فهي اذن مناطق ذات تخلخل </a:t>
            </a:r>
            <a:r>
              <a:rPr lang="ar-IQ" dirty="0" smtClean="0"/>
              <a:t>سكاني . </a:t>
            </a:r>
            <a:endParaRPr dirty="0"/>
          </a:p>
          <a:p>
            <a:pPr marL="285750" lvl="0" indent="-285750" algn="r" rtl="1">
              <a:spcBef>
                <a:spcPts val="960"/>
              </a:spcBef>
              <a:spcAft>
                <a:spcPts val="0"/>
              </a:spcAft>
              <a:buSzPts val="1800"/>
              <a:buChar char="•"/>
            </a:pPr>
            <a:r>
              <a:rPr lang="ar-IQ" b="1" dirty="0"/>
              <a:t>سلبيات الحدود الجبلية </a:t>
            </a:r>
            <a:r>
              <a:rPr lang="ar-IQ" b="1" dirty="0" smtClean="0"/>
              <a:t> ...</a:t>
            </a:r>
            <a:endParaRPr b="1" dirty="0"/>
          </a:p>
          <a:p>
            <a:pPr marL="285750" lvl="0" indent="-285750" algn="r" rtl="1">
              <a:spcBef>
                <a:spcPts val="960"/>
              </a:spcBef>
              <a:spcAft>
                <a:spcPts val="0"/>
              </a:spcAft>
              <a:buSzPts val="1800"/>
              <a:buChar char="•"/>
            </a:pPr>
            <a:r>
              <a:rPr lang="ar-IQ" dirty="0"/>
              <a:t>1- تحول الحدود الجبلية دون التام شمل القبائل التي تنتقل بشكل فصلي بين سفوح الجبال واقدامها </a:t>
            </a:r>
            <a:r>
              <a:rPr lang="ar-IQ" dirty="0" smtClean="0"/>
              <a:t> فتعمل على حرمان تلك القبائل من الاستفادة من نتائج التباين بين قمم الجبال والاودية المحيطة بها .</a:t>
            </a:r>
            <a:endParaRPr dirty="0"/>
          </a:p>
          <a:p>
            <a:pPr marL="285750" lvl="0" indent="-285750" algn="r" rtl="1">
              <a:spcBef>
                <a:spcPts val="960"/>
              </a:spcBef>
              <a:spcAft>
                <a:spcPts val="0"/>
              </a:spcAft>
              <a:buSzPts val="1800"/>
              <a:buChar char="•"/>
            </a:pPr>
            <a:r>
              <a:rPr lang="ar-IQ" dirty="0"/>
              <a:t>2- تظهر في الحدود الجبلية مشاكل تحديد احواض الأنهار </a:t>
            </a:r>
            <a:r>
              <a:rPr lang="ar-IQ" dirty="0" smtClean="0"/>
              <a:t>ومناطق تقسيم المياه فينتج عن  عمليات ما يسمى بالأسر النهري  تغيير اماكن خطوط تقسيم المياه مما يسبب مشاكل تتعلق بتحديد اماكن  الحدود من امثلتها المشاكل التي حدثت بين الأرجنتين وتشيلي في تحديد الحدود بينها في مرتفعات </a:t>
            </a:r>
            <a:r>
              <a:rPr lang="ar-IQ" dirty="0" err="1" smtClean="0"/>
              <a:t>الأنديز</a:t>
            </a:r>
            <a:r>
              <a:rPr lang="ar-IQ" dirty="0" smtClean="0"/>
              <a:t>. .</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1"/>
          <p:cNvSpPr txBox="1">
            <a:spLocks noGrp="1"/>
          </p:cNvSpPr>
          <p:nvPr>
            <p:ph type="title"/>
          </p:nvPr>
        </p:nvSpPr>
        <p:spPr>
          <a:xfrm>
            <a:off x="1141412" y="162232"/>
            <a:ext cx="10914600" cy="693174"/>
          </a:xfrm>
          <a:prstGeom prst="rect">
            <a:avLst/>
          </a:prstGeom>
          <a:noFill/>
          <a:ln>
            <a:noFill/>
          </a:ln>
        </p:spPr>
        <p:txBody>
          <a:bodyPr spcFirstLastPara="1" wrap="square" lIns="91425" tIns="45700" rIns="91425" bIns="45700" anchor="ctr" anchorCtr="0">
            <a:normAutofit fontScale="90000"/>
          </a:bodyPr>
          <a:lstStyle/>
          <a:p>
            <a:pPr marL="0" lvl="0" indent="0" algn="r" rtl="1">
              <a:spcBef>
                <a:spcPts val="0"/>
              </a:spcBef>
              <a:spcAft>
                <a:spcPts val="0"/>
              </a:spcAft>
              <a:buClr>
                <a:srgbClr val="C00000"/>
              </a:buClr>
              <a:buSzPts val="3200"/>
              <a:buFont typeface="Century Gothic"/>
              <a:buNone/>
            </a:pPr>
            <a:r>
              <a:rPr lang="ar-IQ" dirty="0">
                <a:solidFill>
                  <a:srgbClr val="C00000"/>
                </a:solidFill>
              </a:rPr>
              <a:t>* الحدود </a:t>
            </a:r>
            <a:r>
              <a:rPr lang="ar-IQ" dirty="0" smtClean="0">
                <a:solidFill>
                  <a:srgbClr val="C00000"/>
                </a:solidFill>
              </a:rPr>
              <a:t>البشرية .... </a:t>
            </a:r>
            <a:endParaRPr dirty="0"/>
          </a:p>
        </p:txBody>
      </p:sp>
      <p:sp>
        <p:nvSpPr>
          <p:cNvPr id="190" name="Google Shape;190;p11"/>
          <p:cNvSpPr txBox="1">
            <a:spLocks noGrp="1"/>
          </p:cNvSpPr>
          <p:nvPr>
            <p:ph idx="1"/>
          </p:nvPr>
        </p:nvSpPr>
        <p:spPr>
          <a:xfrm>
            <a:off x="292395" y="811161"/>
            <a:ext cx="12056012" cy="6046840"/>
          </a:xfrm>
          <a:prstGeom prst="rect">
            <a:avLst/>
          </a:prstGeom>
          <a:noFill/>
          <a:ln>
            <a:noFill/>
          </a:ln>
        </p:spPr>
        <p:txBody>
          <a:bodyPr spcFirstLastPara="1" wrap="square" lIns="91425" tIns="45700" rIns="91425" bIns="45700" anchor="ctr" anchorCtr="0">
            <a:normAutofit fontScale="85000" lnSpcReduction="20000"/>
          </a:bodyPr>
          <a:lstStyle/>
          <a:p>
            <a:pPr marL="285750" lvl="0" indent="-285750" algn="r" rtl="1">
              <a:spcBef>
                <a:spcPts val="0"/>
              </a:spcBef>
              <a:spcAft>
                <a:spcPts val="0"/>
              </a:spcAft>
              <a:buSzPts val="2000"/>
              <a:buChar char="•"/>
            </a:pPr>
            <a:endParaRPr lang="ar-IQ" dirty="0" smtClean="0"/>
          </a:p>
          <a:p>
            <a:pPr marL="285750" lvl="0" indent="-285750" algn="r" rtl="1">
              <a:spcBef>
                <a:spcPts val="0"/>
              </a:spcBef>
              <a:spcAft>
                <a:spcPts val="0"/>
              </a:spcAft>
              <a:buSzPts val="2000"/>
              <a:buChar char="•"/>
            </a:pPr>
            <a:endParaRPr lang="ar-IQ" dirty="0"/>
          </a:p>
          <a:p>
            <a:pPr marL="285750" lvl="0" indent="-285750" algn="r" rtl="1">
              <a:spcBef>
                <a:spcPts val="0"/>
              </a:spcBef>
              <a:spcAft>
                <a:spcPts val="0"/>
              </a:spcAft>
              <a:buSzPts val="2000"/>
              <a:buChar char="•"/>
            </a:pPr>
            <a:r>
              <a:rPr lang="ar-IQ" dirty="0" smtClean="0"/>
              <a:t>ترتبط </a:t>
            </a:r>
            <a:r>
              <a:rPr lang="ar-IQ" dirty="0"/>
              <a:t>هذه الحدود بالمظاهر التي صنعها الانسان مثل الطرق وسكك الحديد والقنوات او قد ترتبط هذه الحدور بحدود العشائر او الحدود الدينية بين الطوائف او الحدود العرقية بين المجموعات </a:t>
            </a:r>
            <a:r>
              <a:rPr lang="ar-IQ" dirty="0" smtClean="0"/>
              <a:t>العرقية , ومن صفاتها انها غير واضحة المعالم في كثير من الاحيان يصعب تحديدها بشكل دقيق , كما تمتاز بصعوبة الدفاع عنها في كثير من الاحيان . </a:t>
            </a:r>
            <a:endParaRPr dirty="0"/>
          </a:p>
          <a:p>
            <a:pPr marL="285750" lvl="0" indent="-285750" algn="r" rtl="1">
              <a:spcBef>
                <a:spcPts val="1000"/>
              </a:spcBef>
              <a:spcAft>
                <a:spcPts val="0"/>
              </a:spcAft>
              <a:buSzPts val="2000"/>
              <a:buChar char="•"/>
            </a:pPr>
            <a:r>
              <a:rPr lang="ar-IQ" dirty="0">
                <a:solidFill>
                  <a:srgbClr val="C00000"/>
                </a:solidFill>
              </a:rPr>
              <a:t>2- تبعا لعلاقاتها التاريخية والحضارية </a:t>
            </a:r>
            <a:endParaRPr dirty="0">
              <a:solidFill>
                <a:srgbClr val="C00000"/>
              </a:solidFill>
            </a:endParaRPr>
          </a:p>
          <a:p>
            <a:pPr marL="285750" lvl="0" indent="-285750" algn="r" rtl="1">
              <a:spcBef>
                <a:spcPts val="1000"/>
              </a:spcBef>
              <a:spcAft>
                <a:spcPts val="0"/>
              </a:spcAft>
              <a:buSzPts val="2000"/>
              <a:buChar char="•"/>
            </a:pPr>
            <a:r>
              <a:rPr lang="ar-IQ" dirty="0"/>
              <a:t>قدم لنا الجغرافي  الأمريكي الشهير  ريتشارد هار تشون تصنيفا اخر للحدود اعتمد فيه على بين رسم زمن الحدود ومرحلة التطور الحضاري للمناطق الجغرافية </a:t>
            </a:r>
            <a:r>
              <a:rPr lang="ar-IQ" dirty="0" smtClean="0"/>
              <a:t>.وبناء </a:t>
            </a:r>
            <a:r>
              <a:rPr lang="ar-IQ" dirty="0"/>
              <a:t>على ذلك ميز بين الأنواع التالية :</a:t>
            </a:r>
            <a:endParaRPr dirty="0"/>
          </a:p>
          <a:p>
            <a:pPr marL="285750" lvl="0" indent="-285750" algn="r" rtl="1">
              <a:spcBef>
                <a:spcPts val="1000"/>
              </a:spcBef>
              <a:spcAft>
                <a:spcPts val="0"/>
              </a:spcAft>
              <a:buSzPts val="2000"/>
              <a:buChar char="•"/>
            </a:pPr>
            <a:r>
              <a:rPr lang="ar-IQ" dirty="0">
                <a:solidFill>
                  <a:srgbClr val="C00000"/>
                </a:solidFill>
              </a:rPr>
              <a:t>*حدود سابقة للتطور </a:t>
            </a:r>
            <a:endParaRPr dirty="0"/>
          </a:p>
          <a:p>
            <a:pPr marL="285750" lvl="0" indent="-285750" algn="r" rtl="1">
              <a:spcBef>
                <a:spcPts val="1000"/>
              </a:spcBef>
              <a:spcAft>
                <a:spcPts val="0"/>
              </a:spcAft>
              <a:buSzPts val="2000"/>
              <a:buChar char="•"/>
            </a:pPr>
            <a:r>
              <a:rPr lang="ar-IQ" dirty="0"/>
              <a:t>وهي الحدود التي رسمت قبل توطن السكان وقبل تطور المنطقة </a:t>
            </a:r>
            <a:endParaRPr dirty="0"/>
          </a:p>
          <a:p>
            <a:pPr marL="285750" lvl="0" indent="-285750" algn="r" rtl="1">
              <a:spcBef>
                <a:spcPts val="1000"/>
              </a:spcBef>
              <a:spcAft>
                <a:spcPts val="0"/>
              </a:spcAft>
              <a:buSzPts val="2000"/>
              <a:buChar char="•"/>
            </a:pPr>
            <a:r>
              <a:rPr lang="ar-IQ" dirty="0">
                <a:solidFill>
                  <a:srgbClr val="C00000"/>
                </a:solidFill>
              </a:rPr>
              <a:t>*حدود تالية التطور </a:t>
            </a:r>
            <a:endParaRPr dirty="0"/>
          </a:p>
          <a:p>
            <a:pPr marL="285750" lvl="0" indent="-285750" algn="r" rtl="1">
              <a:spcBef>
                <a:spcPts val="1000"/>
              </a:spcBef>
              <a:spcAft>
                <a:spcPts val="0"/>
              </a:spcAft>
              <a:buSzPts val="2000"/>
              <a:buChar char="•"/>
            </a:pPr>
            <a:r>
              <a:rPr lang="ar-IQ" dirty="0"/>
              <a:t>وهي الحدود التي رسمت للتتبع الأنماط الحضارية السائدة </a:t>
            </a:r>
            <a:endParaRPr dirty="0"/>
          </a:p>
          <a:p>
            <a:pPr marL="285750" lvl="0" indent="-285750" algn="r" rtl="1">
              <a:spcBef>
                <a:spcPts val="1000"/>
              </a:spcBef>
              <a:spcAft>
                <a:spcPts val="0"/>
              </a:spcAft>
              <a:buSzPts val="2000"/>
              <a:buChar char="•"/>
            </a:pPr>
            <a:r>
              <a:rPr lang="ar-IQ" dirty="0">
                <a:solidFill>
                  <a:srgbClr val="C00000"/>
                </a:solidFill>
              </a:rPr>
              <a:t>* الحدود المركبة </a:t>
            </a:r>
            <a:endParaRPr dirty="0"/>
          </a:p>
          <a:p>
            <a:pPr marL="285750" lvl="0" indent="-285750" algn="r" rtl="1">
              <a:spcBef>
                <a:spcPts val="1000"/>
              </a:spcBef>
              <a:spcAft>
                <a:spcPts val="0"/>
              </a:spcAft>
              <a:buSzPts val="2000"/>
              <a:buChar char="•"/>
            </a:pPr>
            <a:r>
              <a:rPr lang="ar-IQ" dirty="0"/>
              <a:t>وهي الحدود التي رسمت بعد التطور الحضاري للمنطقة </a:t>
            </a:r>
            <a:endParaRPr dirty="0"/>
          </a:p>
          <a:p>
            <a:pPr marL="285750" lvl="0" indent="-158750" algn="r" rtl="1">
              <a:spcBef>
                <a:spcPts val="1000"/>
              </a:spcBef>
              <a:spcAft>
                <a:spcPts val="0"/>
              </a:spcAft>
              <a:buSzPts val="2000"/>
              <a:buNone/>
            </a:pPr>
            <a:endParaRPr dirty="0"/>
          </a:p>
          <a:p>
            <a:pPr marL="285750" lvl="0" indent="-158750" algn="r" rtl="1">
              <a:spcBef>
                <a:spcPts val="1000"/>
              </a:spcBef>
              <a:spcAft>
                <a:spcPts val="0"/>
              </a:spcAft>
              <a:buSzPts val="2000"/>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
          <p:cNvSpPr txBox="1">
            <a:spLocks noGrp="1"/>
          </p:cNvSpPr>
          <p:nvPr>
            <p:ph type="ctrTitle"/>
          </p:nvPr>
        </p:nvSpPr>
        <p:spPr>
          <a:xfrm>
            <a:off x="2037042" y="2355272"/>
            <a:ext cx="8676222" cy="2355273"/>
          </a:xfrm>
          <a:prstGeom prst="rect">
            <a:avLst/>
          </a:prstGeom>
          <a:noFill/>
          <a:ln w="38100">
            <a:solidFill>
              <a:schemeClr val="accent3">
                <a:lumMod val="60000"/>
                <a:lumOff val="40000"/>
              </a:schemeClr>
            </a:solidFill>
          </a:ln>
        </p:spPr>
        <p:txBody>
          <a:bodyPr spcFirstLastPara="1" wrap="square" lIns="91425" tIns="45700" rIns="91425" bIns="45700" anchor="b" anchorCtr="0">
            <a:normAutofit/>
          </a:bodyPr>
          <a:lstStyle/>
          <a:p>
            <a:pPr marL="0" lvl="0" indent="0" algn="ctr" rtl="1">
              <a:spcBef>
                <a:spcPts val="0"/>
              </a:spcBef>
              <a:spcAft>
                <a:spcPts val="0"/>
              </a:spcAft>
              <a:buClr>
                <a:srgbClr val="FFFF00"/>
              </a:buClr>
              <a:buSzPts val="4800"/>
              <a:buFont typeface="Century Gothic"/>
              <a:buNone/>
            </a:pPr>
            <a:r>
              <a:rPr lang="ar-IQ" dirty="0" smtClean="0">
                <a:solidFill>
                  <a:srgbClr val="FF0000"/>
                </a:solidFill>
              </a:rPr>
              <a:t> المحاضرة العاشرة --الفصل </a:t>
            </a:r>
            <a:r>
              <a:rPr lang="ar-IQ" dirty="0">
                <a:solidFill>
                  <a:srgbClr val="FF0000"/>
                </a:solidFill>
              </a:rPr>
              <a:t>السابع</a:t>
            </a:r>
            <a:br>
              <a:rPr lang="ar-IQ" dirty="0">
                <a:solidFill>
                  <a:srgbClr val="FF0000"/>
                </a:solidFill>
              </a:rPr>
            </a:br>
            <a:r>
              <a:rPr lang="ar-IQ" dirty="0">
                <a:solidFill>
                  <a:srgbClr val="FF0000"/>
                </a:solidFill>
              </a:rPr>
              <a:t>الحدود. التخوم السياسية </a:t>
            </a:r>
            <a:endParaRPr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3"/>
          <p:cNvSpPr txBox="1">
            <a:spLocks noGrp="1"/>
          </p:cNvSpPr>
          <p:nvPr>
            <p:ph sz="half" idx="1"/>
          </p:nvPr>
        </p:nvSpPr>
        <p:spPr>
          <a:xfrm>
            <a:off x="6884351" y="250722"/>
            <a:ext cx="4876800" cy="6039241"/>
          </a:xfrm>
          <a:prstGeom prst="rect">
            <a:avLst/>
          </a:prstGeom>
          <a:noFill/>
          <a:ln>
            <a:solidFill>
              <a:srgbClr val="00B0F0"/>
            </a:solidFill>
            <a:prstDash val="lgDash"/>
          </a:ln>
        </p:spPr>
        <p:txBody>
          <a:bodyPr spcFirstLastPara="1" wrap="square" lIns="91425" tIns="45700" rIns="91425" bIns="45700" anchor="ctr" anchorCtr="0">
            <a:noAutofit/>
          </a:bodyPr>
          <a:lstStyle/>
          <a:p>
            <a:pPr marL="0" lvl="0" indent="0" algn="r" rtl="1">
              <a:spcBef>
                <a:spcPts val="1000"/>
              </a:spcBef>
              <a:spcAft>
                <a:spcPts val="0"/>
              </a:spcAft>
              <a:buSzPts val="2000"/>
              <a:buNone/>
            </a:pPr>
            <a:endParaRPr lang="ar-IQ" dirty="0"/>
          </a:p>
          <a:p>
            <a:pPr marL="0" lvl="0" indent="0" algn="r" rtl="1">
              <a:spcBef>
                <a:spcPts val="1000"/>
              </a:spcBef>
              <a:spcAft>
                <a:spcPts val="0"/>
              </a:spcAft>
              <a:buSzPts val="2000"/>
              <a:buNone/>
            </a:pPr>
            <a:endParaRPr lang="ar-IQ" dirty="0" smtClean="0"/>
          </a:p>
          <a:p>
            <a:pPr marL="0" lvl="0" indent="0">
              <a:spcBef>
                <a:spcPts val="0"/>
              </a:spcBef>
              <a:buClr>
                <a:srgbClr val="3891A7"/>
              </a:buClr>
              <a:buSzPts val="2800"/>
              <a:buNone/>
            </a:pPr>
            <a:r>
              <a:rPr lang="ar-IQ" sz="2800" dirty="0" smtClean="0">
                <a:solidFill>
                  <a:prstClr val="black"/>
                </a:solidFill>
              </a:rPr>
              <a:t>ا</a:t>
            </a:r>
          </a:p>
          <a:p>
            <a:pPr marL="0" lvl="0" indent="0">
              <a:spcBef>
                <a:spcPts val="0"/>
              </a:spcBef>
              <a:buClr>
                <a:srgbClr val="3891A7"/>
              </a:buClr>
              <a:buSzPts val="2800"/>
              <a:buNone/>
            </a:pPr>
            <a:endParaRPr lang="ar-IQ" dirty="0">
              <a:solidFill>
                <a:prstClr val="black"/>
              </a:solidFill>
            </a:endParaRPr>
          </a:p>
          <a:p>
            <a:pPr marL="0" lvl="0" indent="0">
              <a:spcBef>
                <a:spcPts val="0"/>
              </a:spcBef>
              <a:buClr>
                <a:srgbClr val="3891A7"/>
              </a:buClr>
              <a:buSzPts val="2800"/>
              <a:buNone/>
            </a:pPr>
            <a:r>
              <a:rPr lang="ar-IQ" b="1" dirty="0" smtClean="0">
                <a:solidFill>
                  <a:prstClr val="black"/>
                </a:solidFill>
              </a:rPr>
              <a:t>الفصل </a:t>
            </a:r>
            <a:r>
              <a:rPr lang="ar-IQ" b="1" dirty="0">
                <a:solidFill>
                  <a:prstClr val="black"/>
                </a:solidFill>
              </a:rPr>
              <a:t>الاول : التخوم </a:t>
            </a:r>
          </a:p>
          <a:p>
            <a:pPr marL="0" lvl="0" indent="0">
              <a:spcBef>
                <a:spcPts val="960"/>
              </a:spcBef>
              <a:buClr>
                <a:srgbClr val="3891A7"/>
              </a:buClr>
              <a:buSzPts val="1800"/>
              <a:buNone/>
            </a:pPr>
            <a:r>
              <a:rPr lang="ar-IQ" dirty="0" smtClean="0">
                <a:solidFill>
                  <a:prstClr val="black"/>
                </a:solidFill>
              </a:rPr>
              <a:t>اولا :- </a:t>
            </a:r>
            <a:r>
              <a:rPr lang="ar-IQ" dirty="0">
                <a:solidFill>
                  <a:prstClr val="black"/>
                </a:solidFill>
              </a:rPr>
              <a:t>انواع </a:t>
            </a:r>
            <a:r>
              <a:rPr lang="ar-IQ" dirty="0" smtClean="0">
                <a:solidFill>
                  <a:prstClr val="black"/>
                </a:solidFill>
              </a:rPr>
              <a:t>التخوم.</a:t>
            </a:r>
            <a:endParaRPr lang="ar-IQ" dirty="0">
              <a:solidFill>
                <a:prstClr val="black"/>
              </a:solidFill>
            </a:endParaRPr>
          </a:p>
          <a:p>
            <a:pPr marL="0" lvl="0" indent="0">
              <a:spcBef>
                <a:spcPts val="960"/>
              </a:spcBef>
              <a:buClr>
                <a:srgbClr val="3891A7"/>
              </a:buClr>
              <a:buSzPts val="1800"/>
              <a:buNone/>
            </a:pPr>
            <a:r>
              <a:rPr lang="ar-IQ" b="1" dirty="0">
                <a:solidFill>
                  <a:prstClr val="black"/>
                </a:solidFill>
              </a:rPr>
              <a:t>الفصل الثاني : الحدود السياسية </a:t>
            </a:r>
          </a:p>
          <a:p>
            <a:pPr marL="0" lvl="0" indent="0">
              <a:spcBef>
                <a:spcPts val="960"/>
              </a:spcBef>
              <a:buClr>
                <a:srgbClr val="3891A7"/>
              </a:buClr>
              <a:buSzPts val="1800"/>
              <a:buNone/>
            </a:pPr>
            <a:r>
              <a:rPr lang="ar-IQ" dirty="0">
                <a:solidFill>
                  <a:prstClr val="black"/>
                </a:solidFill>
              </a:rPr>
              <a:t>اولا: الحدود السياسية البرية </a:t>
            </a:r>
          </a:p>
          <a:p>
            <a:pPr marL="0" lvl="0" indent="0">
              <a:spcBef>
                <a:spcPts val="960"/>
              </a:spcBef>
              <a:buClr>
                <a:srgbClr val="3891A7"/>
              </a:buClr>
              <a:buSzPts val="1800"/>
              <a:buNone/>
            </a:pPr>
            <a:r>
              <a:rPr lang="ar-IQ" dirty="0" smtClean="0">
                <a:solidFill>
                  <a:prstClr val="black"/>
                </a:solidFill>
              </a:rPr>
              <a:t>أ. اثار </a:t>
            </a:r>
            <a:r>
              <a:rPr lang="ar-IQ" dirty="0">
                <a:solidFill>
                  <a:prstClr val="black"/>
                </a:solidFill>
              </a:rPr>
              <a:t>الحدود</a:t>
            </a:r>
          </a:p>
          <a:p>
            <a:pPr marL="0" lvl="0" indent="0">
              <a:spcBef>
                <a:spcPts val="1000"/>
              </a:spcBef>
              <a:buClr>
                <a:srgbClr val="3891A7"/>
              </a:buClr>
              <a:buSzPts val="2000"/>
              <a:buNone/>
            </a:pPr>
            <a:r>
              <a:rPr lang="ar-IQ" dirty="0" smtClean="0">
                <a:solidFill>
                  <a:prstClr val="black"/>
                </a:solidFill>
              </a:rPr>
              <a:t>ب. ترسيم </a:t>
            </a:r>
            <a:r>
              <a:rPr lang="ar-IQ" dirty="0">
                <a:solidFill>
                  <a:prstClr val="black"/>
                </a:solidFill>
              </a:rPr>
              <a:t>الحدود</a:t>
            </a:r>
          </a:p>
          <a:p>
            <a:pPr marL="457200" lvl="0" indent="-330200" algn="ctr" rtl="1">
              <a:spcBef>
                <a:spcPts val="1000"/>
              </a:spcBef>
              <a:spcAft>
                <a:spcPts val="0"/>
              </a:spcAft>
              <a:buSzPts val="2000"/>
              <a:buNone/>
            </a:pPr>
            <a:endParaRPr b="1" dirty="0"/>
          </a:p>
          <a:p>
            <a:pPr marL="457200" lvl="0" indent="-330200" algn="ctr" rtl="1">
              <a:spcBef>
                <a:spcPts val="1000"/>
              </a:spcBef>
              <a:spcAft>
                <a:spcPts val="0"/>
              </a:spcAft>
              <a:buSzPts val="2000"/>
              <a:buNone/>
            </a:pPr>
            <a:endParaRPr dirty="0"/>
          </a:p>
          <a:p>
            <a:pPr marL="457200" lvl="0" indent="-342900" algn="ctr" rtl="1">
              <a:spcBef>
                <a:spcPts val="960"/>
              </a:spcBef>
              <a:spcAft>
                <a:spcPts val="0"/>
              </a:spcAft>
              <a:buSzPts val="1800"/>
              <a:buNone/>
            </a:pPr>
            <a:endParaRPr sz="1800" dirty="0"/>
          </a:p>
          <a:p>
            <a:pPr marL="457200" lvl="0" indent="-342900" algn="r" rtl="1">
              <a:spcBef>
                <a:spcPts val="960"/>
              </a:spcBef>
              <a:spcAft>
                <a:spcPts val="0"/>
              </a:spcAft>
              <a:buSzPts val="1800"/>
              <a:buNone/>
            </a:pPr>
            <a:endParaRPr sz="1800" dirty="0"/>
          </a:p>
          <a:p>
            <a:pPr marL="457200" lvl="0" indent="-342900" algn="r" rtl="1">
              <a:spcBef>
                <a:spcPts val="960"/>
              </a:spcBef>
              <a:spcAft>
                <a:spcPts val="0"/>
              </a:spcAft>
              <a:buSzPts val="1800"/>
              <a:buNone/>
            </a:pPr>
            <a:endParaRPr sz="1800" dirty="0"/>
          </a:p>
          <a:p>
            <a:pPr marL="0" lvl="0" indent="0" algn="r" rtl="1">
              <a:spcBef>
                <a:spcPts val="960"/>
              </a:spcBef>
              <a:spcAft>
                <a:spcPts val="0"/>
              </a:spcAft>
              <a:buSzPts val="1800"/>
              <a:buNone/>
            </a:pPr>
            <a:endParaRPr sz="1800" dirty="0"/>
          </a:p>
          <a:p>
            <a:pPr marL="0" lvl="0" indent="0" algn="r" rtl="1">
              <a:spcBef>
                <a:spcPts val="960"/>
              </a:spcBef>
              <a:spcAft>
                <a:spcPts val="0"/>
              </a:spcAft>
              <a:buSzPts val="1800"/>
              <a:buNone/>
            </a:pPr>
            <a:endParaRPr sz="1800" dirty="0"/>
          </a:p>
          <a:p>
            <a:pPr marL="285750" lvl="0" indent="-171450" algn="r" rtl="1">
              <a:spcBef>
                <a:spcPts val="960"/>
              </a:spcBef>
              <a:spcAft>
                <a:spcPts val="0"/>
              </a:spcAft>
              <a:buSzPts val="1800"/>
              <a:buNone/>
            </a:pPr>
            <a:endParaRPr sz="1800" dirty="0"/>
          </a:p>
          <a:p>
            <a:pPr marL="285750" lvl="0" indent="-171450" algn="r" rtl="1">
              <a:spcBef>
                <a:spcPts val="960"/>
              </a:spcBef>
              <a:spcAft>
                <a:spcPts val="0"/>
              </a:spcAft>
              <a:buSzPts val="1800"/>
              <a:buNone/>
            </a:pPr>
            <a:endParaRPr sz="1800" dirty="0"/>
          </a:p>
          <a:p>
            <a:pPr marL="285750" lvl="0" indent="-285750" algn="r" rtl="1">
              <a:spcBef>
                <a:spcPts val="960"/>
              </a:spcBef>
              <a:spcAft>
                <a:spcPts val="0"/>
              </a:spcAft>
              <a:buSzPts val="1800"/>
              <a:buChar char="•"/>
            </a:pPr>
            <a:r>
              <a:rPr lang="ar-IQ" sz="1800" dirty="0"/>
              <a:t>                 </a:t>
            </a:r>
            <a:endParaRPr sz="1800" dirty="0"/>
          </a:p>
        </p:txBody>
      </p:sp>
      <p:sp>
        <p:nvSpPr>
          <p:cNvPr id="3" name="عنصر نائب للمحتوى 2"/>
          <p:cNvSpPr>
            <a:spLocks noGrp="1"/>
          </p:cNvSpPr>
          <p:nvPr>
            <p:ph sz="half" idx="2"/>
          </p:nvPr>
        </p:nvSpPr>
        <p:spPr>
          <a:xfrm>
            <a:off x="1592628" y="290945"/>
            <a:ext cx="5176881" cy="5991868"/>
          </a:xfrm>
          <a:ln>
            <a:solidFill>
              <a:schemeClr val="tx1"/>
            </a:solidFill>
            <a:prstDash val="lgDash"/>
          </a:ln>
        </p:spPr>
        <p:txBody>
          <a:bodyPr>
            <a:normAutofit fontScale="92500"/>
          </a:bodyPr>
          <a:lstStyle/>
          <a:p>
            <a:pPr marL="0" lvl="0" indent="0">
              <a:spcBef>
                <a:spcPts val="1000"/>
              </a:spcBef>
              <a:buClr>
                <a:srgbClr val="3891A7"/>
              </a:buClr>
              <a:buSzPts val="2000"/>
              <a:buNone/>
            </a:pPr>
            <a:r>
              <a:rPr lang="ar-IQ" dirty="0" smtClean="0">
                <a:solidFill>
                  <a:prstClr val="black"/>
                </a:solidFill>
              </a:rPr>
              <a:t>         ج- تصنيف  </a:t>
            </a:r>
            <a:r>
              <a:rPr lang="ar-IQ" dirty="0">
                <a:solidFill>
                  <a:prstClr val="black"/>
                </a:solidFill>
              </a:rPr>
              <a:t>الحدود   </a:t>
            </a:r>
            <a:endParaRPr lang="ar-IQ" dirty="0" smtClean="0">
              <a:solidFill>
                <a:prstClr val="black"/>
              </a:solidFill>
            </a:endParaRPr>
          </a:p>
          <a:p>
            <a:pPr marL="0" lvl="0" indent="0" algn="ctr">
              <a:spcBef>
                <a:spcPts val="1000"/>
              </a:spcBef>
              <a:buClr>
                <a:srgbClr val="3891A7"/>
              </a:buClr>
              <a:buSzPts val="2000"/>
              <a:buNone/>
            </a:pPr>
            <a:r>
              <a:rPr lang="ar-IQ" sz="3200" dirty="0" smtClean="0">
                <a:solidFill>
                  <a:prstClr val="black"/>
                </a:solidFill>
              </a:rPr>
              <a:t>1 </a:t>
            </a:r>
            <a:r>
              <a:rPr lang="ar-IQ" sz="3200" dirty="0">
                <a:solidFill>
                  <a:prstClr val="black"/>
                </a:solidFill>
              </a:rPr>
              <a:t>- تبعا لطبيعتها</a:t>
            </a:r>
          </a:p>
          <a:p>
            <a:pPr marL="0" lvl="0" indent="0" algn="ctr">
              <a:spcBef>
                <a:spcPts val="1000"/>
              </a:spcBef>
              <a:buClr>
                <a:srgbClr val="3891A7"/>
              </a:buClr>
              <a:buSzPts val="2000"/>
              <a:buNone/>
            </a:pPr>
            <a:r>
              <a:rPr lang="ar-IQ" sz="3200" dirty="0">
                <a:solidFill>
                  <a:prstClr val="black"/>
                </a:solidFill>
              </a:rPr>
              <a:t>   </a:t>
            </a:r>
            <a:r>
              <a:rPr lang="ar-IQ" sz="3200" dirty="0" smtClean="0">
                <a:solidFill>
                  <a:prstClr val="black"/>
                </a:solidFill>
              </a:rPr>
              <a:t>٢- تبعا </a:t>
            </a:r>
            <a:r>
              <a:rPr lang="ar-IQ" sz="3200" dirty="0">
                <a:solidFill>
                  <a:prstClr val="black"/>
                </a:solidFill>
              </a:rPr>
              <a:t>لعلاقاتها التاريخية والحضارية </a:t>
            </a:r>
            <a:endParaRPr lang="ar-IQ" sz="3200" dirty="0" smtClean="0">
              <a:solidFill>
                <a:prstClr val="black"/>
              </a:solidFill>
            </a:endParaRPr>
          </a:p>
          <a:p>
            <a:pPr marL="0" lvl="0" indent="0" algn="ctr">
              <a:spcBef>
                <a:spcPts val="1000"/>
              </a:spcBef>
              <a:buClr>
                <a:srgbClr val="3891A7"/>
              </a:buClr>
              <a:buSzPts val="2000"/>
              <a:buNone/>
            </a:pPr>
            <a:r>
              <a:rPr lang="ar-IQ" sz="3200" dirty="0" smtClean="0">
                <a:solidFill>
                  <a:prstClr val="black"/>
                </a:solidFill>
              </a:rPr>
              <a:t>3 -تبعا </a:t>
            </a:r>
            <a:r>
              <a:rPr lang="ar-IQ" sz="3200" dirty="0">
                <a:solidFill>
                  <a:prstClr val="black"/>
                </a:solidFill>
              </a:rPr>
              <a:t>للدور الدي تؤديه</a:t>
            </a:r>
          </a:p>
          <a:p>
            <a:pPr marL="0" lvl="0" indent="0" algn="ctr">
              <a:spcBef>
                <a:spcPts val="1000"/>
              </a:spcBef>
              <a:buClr>
                <a:srgbClr val="3891A7"/>
              </a:buClr>
              <a:buSzPts val="2000"/>
              <a:buNone/>
            </a:pPr>
            <a:r>
              <a:rPr lang="ar-IQ" sz="3200" dirty="0" smtClean="0">
                <a:solidFill>
                  <a:prstClr val="black"/>
                </a:solidFill>
              </a:rPr>
              <a:t> 4-تبعا </a:t>
            </a:r>
            <a:r>
              <a:rPr lang="ar-IQ" sz="3200" dirty="0">
                <a:solidFill>
                  <a:prstClr val="black"/>
                </a:solidFill>
              </a:rPr>
              <a:t>لظهورها على الخريطة</a:t>
            </a:r>
          </a:p>
          <a:p>
            <a:pPr marL="0" lvl="0" indent="0" algn="ctr">
              <a:spcBef>
                <a:spcPts val="1000"/>
              </a:spcBef>
              <a:buClr>
                <a:srgbClr val="3891A7"/>
              </a:buClr>
              <a:buSzPts val="2000"/>
              <a:buNone/>
            </a:pPr>
            <a:r>
              <a:rPr lang="ar-IQ" sz="3200" dirty="0" smtClean="0">
                <a:solidFill>
                  <a:prstClr val="black"/>
                </a:solidFill>
              </a:rPr>
              <a:t>5- </a:t>
            </a:r>
            <a:r>
              <a:rPr lang="ar-IQ" sz="3200" dirty="0">
                <a:solidFill>
                  <a:prstClr val="black"/>
                </a:solidFill>
              </a:rPr>
              <a:t>تبعا لحجم التبادل عبرها</a:t>
            </a:r>
          </a:p>
          <a:p>
            <a:pPr marL="0" lvl="0" indent="0" algn="ctr">
              <a:spcBef>
                <a:spcPts val="1000"/>
              </a:spcBef>
              <a:buClr>
                <a:srgbClr val="3891A7"/>
              </a:buClr>
              <a:buSzPts val="2000"/>
              <a:buNone/>
            </a:pPr>
            <a:r>
              <a:rPr lang="ar-IQ" sz="3200" dirty="0" smtClean="0">
                <a:solidFill>
                  <a:prstClr val="black"/>
                </a:solidFill>
              </a:rPr>
              <a:t>6 -تبعا </a:t>
            </a:r>
            <a:r>
              <a:rPr lang="ar-IQ" sz="3200" dirty="0">
                <a:solidFill>
                  <a:prstClr val="black"/>
                </a:solidFill>
              </a:rPr>
              <a:t>لمدة بقاءها (عمرها) </a:t>
            </a:r>
          </a:p>
          <a:p>
            <a:pPr marL="0" lvl="0" indent="0" algn="ctr">
              <a:spcBef>
                <a:spcPts val="1000"/>
              </a:spcBef>
              <a:buClr>
                <a:srgbClr val="3891A7"/>
              </a:buClr>
              <a:buSzPts val="2000"/>
              <a:buNone/>
            </a:pPr>
            <a:r>
              <a:rPr lang="ar-IQ" sz="3200" dirty="0" smtClean="0">
                <a:solidFill>
                  <a:prstClr val="black"/>
                </a:solidFill>
              </a:rPr>
              <a:t>7- </a:t>
            </a:r>
            <a:r>
              <a:rPr lang="ar-IQ" sz="3200" dirty="0">
                <a:solidFill>
                  <a:prstClr val="black"/>
                </a:solidFill>
              </a:rPr>
              <a:t>تصنيف الجنرال بوجيز</a:t>
            </a:r>
          </a:p>
          <a:p>
            <a:pPr marL="0" lvl="0" indent="0" algn="ctr">
              <a:spcBef>
                <a:spcPts val="1000"/>
              </a:spcBef>
              <a:buClr>
                <a:srgbClr val="3891A7"/>
              </a:buClr>
              <a:buSzPts val="2000"/>
              <a:buNone/>
            </a:pPr>
            <a:r>
              <a:rPr lang="ar-IQ" sz="3200" b="1" dirty="0">
                <a:solidFill>
                  <a:prstClr val="black"/>
                </a:solidFill>
              </a:rPr>
              <a:t>د- مشاكل الحدود البرية </a:t>
            </a:r>
          </a:p>
          <a:p>
            <a:pPr marL="0" lvl="0" indent="0" algn="ctr">
              <a:spcBef>
                <a:spcPts val="1000"/>
              </a:spcBef>
              <a:buClr>
                <a:srgbClr val="3891A7"/>
              </a:buClr>
              <a:buSzPts val="2000"/>
              <a:buNone/>
            </a:pPr>
            <a:r>
              <a:rPr lang="ar-IQ" sz="3200" b="1" dirty="0" smtClean="0">
                <a:solidFill>
                  <a:prstClr val="black"/>
                </a:solidFill>
              </a:rPr>
              <a:t>هـ - انواع </a:t>
            </a:r>
            <a:r>
              <a:rPr lang="ar-IQ" sz="3200" b="1" dirty="0">
                <a:solidFill>
                  <a:prstClr val="black"/>
                </a:solidFill>
              </a:rPr>
              <a:t>الصراعات الحدودية البرية</a:t>
            </a:r>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4"/>
          <p:cNvSpPr txBox="1">
            <a:spLocks noGrp="1"/>
          </p:cNvSpPr>
          <p:nvPr>
            <p:ph type="title"/>
          </p:nvPr>
        </p:nvSpPr>
        <p:spPr>
          <a:xfrm>
            <a:off x="1734525" y="117987"/>
            <a:ext cx="9905998" cy="781665"/>
          </a:xfrm>
          <a:prstGeom prst="rect">
            <a:avLst/>
          </a:prstGeom>
          <a:noFill/>
          <a:ln>
            <a:noFill/>
          </a:ln>
        </p:spPr>
        <p:txBody>
          <a:bodyPr spcFirstLastPara="1" wrap="square" lIns="91425" tIns="45700" rIns="91425" bIns="45700" anchor="ctr" anchorCtr="0">
            <a:normAutofit fontScale="90000"/>
          </a:bodyPr>
          <a:lstStyle/>
          <a:p>
            <a:pPr marL="0" lvl="0" indent="0" algn="r" rtl="1">
              <a:spcBef>
                <a:spcPts val="0"/>
              </a:spcBef>
              <a:spcAft>
                <a:spcPts val="0"/>
              </a:spcAft>
              <a:buClr>
                <a:srgbClr val="FFFF00"/>
              </a:buClr>
              <a:buSzPts val="3200"/>
              <a:buFont typeface="Century Gothic"/>
              <a:buNone/>
            </a:pPr>
            <a:r>
              <a:rPr lang="ar-IQ" dirty="0" smtClean="0">
                <a:solidFill>
                  <a:schemeClr val="tx1"/>
                </a:solidFill>
              </a:rPr>
              <a:t>التخوم ...</a:t>
            </a:r>
            <a:r>
              <a:rPr lang="ar-IQ" dirty="0"/>
              <a:t/>
            </a:r>
            <a:br>
              <a:rPr lang="ar-IQ" dirty="0"/>
            </a:br>
            <a:endParaRPr dirty="0"/>
          </a:p>
        </p:txBody>
      </p:sp>
      <p:sp>
        <p:nvSpPr>
          <p:cNvPr id="147" name="Google Shape;147;p4"/>
          <p:cNvSpPr txBox="1">
            <a:spLocks noGrp="1"/>
          </p:cNvSpPr>
          <p:nvPr>
            <p:ph idx="1"/>
          </p:nvPr>
        </p:nvSpPr>
        <p:spPr>
          <a:xfrm>
            <a:off x="235974" y="579784"/>
            <a:ext cx="11739716" cy="6086487"/>
          </a:xfrm>
          <a:prstGeom prst="rect">
            <a:avLst/>
          </a:prstGeom>
          <a:noFill/>
          <a:ln>
            <a:noFill/>
          </a:ln>
        </p:spPr>
        <p:txBody>
          <a:bodyPr spcFirstLastPara="1" wrap="square" lIns="91425" tIns="45700" rIns="91425" bIns="45700" anchor="ctr" anchorCtr="0">
            <a:normAutofit fontScale="92500" lnSpcReduction="20000"/>
          </a:bodyPr>
          <a:lstStyle/>
          <a:p>
            <a:pPr marL="0" lvl="0" indent="0" algn="r" rtl="1">
              <a:spcBef>
                <a:spcPts val="0"/>
              </a:spcBef>
              <a:spcAft>
                <a:spcPts val="0"/>
              </a:spcAft>
              <a:buSzPct val="100000"/>
              <a:buNone/>
            </a:pPr>
            <a:r>
              <a:rPr lang="ar-IQ" sz="4800" u="sng" dirty="0"/>
              <a:t>التخوم</a:t>
            </a:r>
            <a:r>
              <a:rPr lang="ar-IQ" sz="4000" dirty="0"/>
              <a:t> :هي مناطق حدودية واسعة تفصل بين الدول او بين الطبيعية نفوذ وهي غير  معرفة تماما وغير محددة وهي اقاليم او مناطق جغرافية تشتمل على اشكال ارضية مختلفة وقد تضم مجموعات سكانية </a:t>
            </a:r>
            <a:endParaRPr dirty="0"/>
          </a:p>
          <a:p>
            <a:pPr marL="0" lvl="0" indent="0" algn="r" rtl="1">
              <a:spcBef>
                <a:spcPts val="1280"/>
              </a:spcBef>
              <a:spcAft>
                <a:spcPts val="0"/>
              </a:spcAft>
              <a:buSzPct val="100000"/>
              <a:buNone/>
            </a:pPr>
            <a:endParaRPr sz="4000" dirty="0"/>
          </a:p>
          <a:p>
            <a:pPr marL="0" lvl="0" indent="0" algn="r" rtl="1">
              <a:spcBef>
                <a:spcPts val="1280"/>
              </a:spcBef>
              <a:spcAft>
                <a:spcPts val="0"/>
              </a:spcAft>
              <a:buSzPct val="100000"/>
              <a:buNone/>
            </a:pPr>
            <a:r>
              <a:rPr lang="ar-IQ" sz="4000" u="sng" dirty="0"/>
              <a:t>التخوم</a:t>
            </a:r>
            <a:r>
              <a:rPr lang="ar-IQ" sz="4000" dirty="0"/>
              <a:t> تتميز بانها ديناميكية  متغيرة وغير ثابتة. ويحدث التغيير عليها من خلال احتلال وضم اراضي جديدة. غير انها تصبح ثابتة عندما تواجه احد العقبات الطبيعية كالبحار والمحيطات</a:t>
            </a:r>
            <a:endParaRPr dirty="0"/>
          </a:p>
          <a:p>
            <a:pPr marL="0" lvl="0" indent="0" algn="r" rtl="1">
              <a:spcBef>
                <a:spcPts val="1280"/>
              </a:spcBef>
              <a:spcAft>
                <a:spcPts val="0"/>
              </a:spcAft>
              <a:buSzPct val="100000"/>
              <a:buNone/>
            </a:pPr>
            <a:r>
              <a:rPr lang="ar-IQ" sz="4000" dirty="0" smtClean="0"/>
              <a:t> </a:t>
            </a:r>
            <a:r>
              <a:rPr lang="ar-IQ" sz="4000" dirty="0"/>
              <a:t>والسلاسل الجبلية الوعرة والصحاري والفيافي القاحلة  او العقبات البشرية كاختلاف الاجناس والاعراق واللغات</a:t>
            </a:r>
            <a:endParaRPr dirty="0"/>
          </a:p>
          <a:p>
            <a:pPr marL="0" lvl="0" indent="0" algn="r" rtl="1">
              <a:spcBef>
                <a:spcPts val="1280"/>
              </a:spcBef>
              <a:spcAft>
                <a:spcPts val="0"/>
              </a:spcAft>
              <a:buSzPct val="100000"/>
              <a:buNone/>
            </a:pPr>
            <a:r>
              <a:rPr lang="ar-IQ" sz="4000" dirty="0"/>
              <a:t>التخوم هي عنوان الزحف والتوسع والتو سع وضم الاراضي وتظهر على اطراف الدول الناظرة  لخارج حدودها السياسية. </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5"/>
          <p:cNvSpPr txBox="1">
            <a:spLocks noGrp="1"/>
          </p:cNvSpPr>
          <p:nvPr>
            <p:ph type="title"/>
          </p:nvPr>
        </p:nvSpPr>
        <p:spPr>
          <a:xfrm>
            <a:off x="1937598" y="191729"/>
            <a:ext cx="9905998" cy="973394"/>
          </a:xfrm>
          <a:prstGeom prst="rect">
            <a:avLst/>
          </a:prstGeom>
          <a:noFill/>
          <a:ln>
            <a:noFill/>
          </a:ln>
        </p:spPr>
        <p:txBody>
          <a:bodyPr spcFirstLastPara="1" wrap="square" lIns="91425" tIns="45700" rIns="91425" bIns="45700" anchor="ctr" anchorCtr="0">
            <a:normAutofit fontScale="90000"/>
          </a:bodyPr>
          <a:lstStyle/>
          <a:p>
            <a:pPr marL="0" lvl="0" indent="0" algn="r" rtl="1">
              <a:spcBef>
                <a:spcPts val="0"/>
              </a:spcBef>
              <a:spcAft>
                <a:spcPts val="0"/>
              </a:spcAft>
              <a:buClr>
                <a:srgbClr val="FFFF00"/>
              </a:buClr>
              <a:buSzPts val="3200"/>
              <a:buFont typeface="Century Gothic"/>
              <a:buNone/>
            </a:pPr>
            <a:r>
              <a:rPr lang="ar-IQ" dirty="0">
                <a:solidFill>
                  <a:schemeClr val="tx1"/>
                </a:solidFill>
              </a:rPr>
              <a:t>اولا : انواع التخوم</a:t>
            </a:r>
            <a:br>
              <a:rPr lang="ar-IQ" dirty="0">
                <a:solidFill>
                  <a:schemeClr val="tx1"/>
                </a:solidFill>
              </a:rPr>
            </a:br>
            <a:endParaRPr dirty="0">
              <a:solidFill>
                <a:schemeClr val="tx1"/>
              </a:solidFill>
            </a:endParaRPr>
          </a:p>
        </p:txBody>
      </p:sp>
      <p:sp>
        <p:nvSpPr>
          <p:cNvPr id="153" name="Google Shape;153;p5"/>
          <p:cNvSpPr txBox="1">
            <a:spLocks noGrp="1"/>
          </p:cNvSpPr>
          <p:nvPr>
            <p:ph idx="1"/>
          </p:nvPr>
        </p:nvSpPr>
        <p:spPr>
          <a:xfrm>
            <a:off x="1342103" y="1017640"/>
            <a:ext cx="10589342" cy="5648632"/>
          </a:xfrm>
          <a:prstGeom prst="rect">
            <a:avLst/>
          </a:prstGeom>
          <a:noFill/>
          <a:ln>
            <a:noFill/>
          </a:ln>
        </p:spPr>
        <p:txBody>
          <a:bodyPr spcFirstLastPara="1" wrap="square" lIns="91425" tIns="45700" rIns="91425" bIns="45700" anchor="ctr" anchorCtr="0">
            <a:normAutofit fontScale="55000" lnSpcReduction="20000"/>
          </a:bodyPr>
          <a:lstStyle/>
          <a:p>
            <a:pPr marL="285750" lvl="0" indent="-285781" algn="r" rtl="1">
              <a:spcBef>
                <a:spcPts val="0"/>
              </a:spcBef>
              <a:spcAft>
                <a:spcPts val="0"/>
              </a:spcAft>
              <a:buSzPct val="100000"/>
              <a:buChar char="•"/>
            </a:pPr>
            <a:r>
              <a:rPr lang="ar-IQ" sz="6300" dirty="0">
                <a:solidFill>
                  <a:srgbClr val="00B0F0"/>
                </a:solidFill>
              </a:rPr>
              <a:t>١</a:t>
            </a:r>
            <a:r>
              <a:rPr lang="ar-IQ" sz="6300" dirty="0"/>
              <a:t>-تخوم الفصل</a:t>
            </a:r>
            <a:endParaRPr dirty="0"/>
          </a:p>
          <a:p>
            <a:pPr marL="285750" lvl="0" indent="-285781" algn="r" rtl="1">
              <a:spcBef>
                <a:spcPts val="1198"/>
              </a:spcBef>
              <a:spcAft>
                <a:spcPts val="0"/>
              </a:spcAft>
              <a:buSzPct val="100000"/>
              <a:buChar char="•"/>
            </a:pPr>
            <a:r>
              <a:rPr lang="ar-IQ" sz="6300" dirty="0"/>
              <a:t>وفيها يتم عزل مجموعات عرقية او طائفية ترفض الاندماج في </a:t>
            </a:r>
            <a:r>
              <a:rPr lang="ar-IQ" sz="6300" dirty="0" smtClean="0"/>
              <a:t>جسم </a:t>
            </a:r>
            <a:r>
              <a:rPr lang="ar-IQ" sz="6300" dirty="0"/>
              <a:t>الدولة. وهي غالبا ما تكون في الصحاري بين القبائل والمناطق غير المأهولة. فقد سكن الهنود الحمر في امريكا الشمالية هي تخوم تفصلهم عن الاوربيين المستعمرين لرفضهم الانخراط في المجتمعات الاوروبية ولرفض الاوروبيين استيعابهم.</a:t>
            </a:r>
            <a:endParaRPr dirty="0"/>
          </a:p>
          <a:p>
            <a:pPr marL="285750" lvl="0" indent="-95758" algn="r" rtl="1">
              <a:spcBef>
                <a:spcPts val="1198"/>
              </a:spcBef>
              <a:spcAft>
                <a:spcPts val="0"/>
              </a:spcAft>
              <a:buSzPct val="100000"/>
              <a:buNone/>
            </a:pPr>
            <a:endParaRPr sz="6300" dirty="0"/>
          </a:p>
          <a:p>
            <a:pPr marL="285750" lvl="0" indent="-285781" algn="r" rtl="1">
              <a:spcBef>
                <a:spcPts val="1198"/>
              </a:spcBef>
              <a:spcAft>
                <a:spcPts val="0"/>
              </a:spcAft>
              <a:buSzPct val="100000"/>
              <a:buChar char="•"/>
            </a:pPr>
            <a:r>
              <a:rPr lang="ar-IQ" sz="6300" dirty="0"/>
              <a:t>٢. تخوم الاتصال</a:t>
            </a:r>
            <a:endParaRPr dirty="0"/>
          </a:p>
          <a:p>
            <a:pPr marL="285750" lvl="0" indent="-285781" algn="r" rtl="1">
              <a:spcBef>
                <a:spcPts val="1198"/>
              </a:spcBef>
              <a:spcAft>
                <a:spcPts val="0"/>
              </a:spcAft>
              <a:buSzPct val="100000"/>
              <a:buChar char="•"/>
            </a:pPr>
            <a:r>
              <a:rPr lang="ar-IQ" sz="6300" dirty="0"/>
              <a:t>وهي مناطق تشكل معابر اتصال بين الاقاليم والدول والشعوب. ومثال ذللك صحراء سيناء التي كانت عبر التاريخ ممر اتصال بين الشعوب في اسيا وافريقيا. وتوحد حيث يتم ضم سكان موالين للدولة. </a:t>
            </a:r>
            <a:endParaRPr dirty="0"/>
          </a:p>
          <a:p>
            <a:pPr marL="285750" lvl="0" indent="-225425" algn="r" rtl="1">
              <a:spcBef>
                <a:spcPts val="790"/>
              </a:spcBef>
              <a:spcAft>
                <a:spcPts val="0"/>
              </a:spcAft>
              <a:buSzPct val="100000"/>
              <a:buNone/>
            </a:pP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6"/>
          <p:cNvSpPr txBox="1">
            <a:spLocks noGrp="1"/>
          </p:cNvSpPr>
          <p:nvPr>
            <p:ph type="title"/>
          </p:nvPr>
        </p:nvSpPr>
        <p:spPr>
          <a:xfrm>
            <a:off x="4362706" y="206477"/>
            <a:ext cx="7583487" cy="796413"/>
          </a:xfrm>
          <a:prstGeom prst="rect">
            <a:avLst/>
          </a:prstGeom>
          <a:noFill/>
          <a:ln>
            <a:noFill/>
          </a:ln>
        </p:spPr>
        <p:txBody>
          <a:bodyPr spcFirstLastPara="1" wrap="square" lIns="91425" tIns="45700" rIns="91425" bIns="45700" anchor="ctr" anchorCtr="0">
            <a:normAutofit/>
          </a:bodyPr>
          <a:lstStyle/>
          <a:p>
            <a:pPr marL="0" lvl="0" indent="0" algn="r" rtl="1">
              <a:spcBef>
                <a:spcPts val="0"/>
              </a:spcBef>
              <a:spcAft>
                <a:spcPts val="0"/>
              </a:spcAft>
              <a:buClr>
                <a:srgbClr val="FFFF00"/>
              </a:buClr>
              <a:buSzPts val="3200"/>
              <a:buFont typeface="Century Gothic"/>
              <a:buNone/>
            </a:pPr>
            <a:r>
              <a:rPr lang="ar-IQ" dirty="0" smtClean="0">
                <a:solidFill>
                  <a:schemeClr val="tx1"/>
                </a:solidFill>
              </a:rPr>
              <a:t> </a:t>
            </a:r>
            <a:r>
              <a:rPr lang="ar-IQ" dirty="0">
                <a:solidFill>
                  <a:schemeClr val="tx1"/>
                </a:solidFill>
              </a:rPr>
              <a:t>الفصل </a:t>
            </a:r>
            <a:r>
              <a:rPr lang="ar-IQ" dirty="0" smtClean="0">
                <a:solidFill>
                  <a:schemeClr val="tx1"/>
                </a:solidFill>
              </a:rPr>
              <a:t>الثاني : الحدود </a:t>
            </a:r>
            <a:r>
              <a:rPr lang="ar-IQ" dirty="0">
                <a:solidFill>
                  <a:schemeClr val="tx1"/>
                </a:solidFill>
              </a:rPr>
              <a:t>السياسية </a:t>
            </a:r>
            <a:endParaRPr dirty="0">
              <a:solidFill>
                <a:schemeClr val="tx1"/>
              </a:solidFill>
            </a:endParaRPr>
          </a:p>
        </p:txBody>
      </p:sp>
      <p:sp>
        <p:nvSpPr>
          <p:cNvPr id="159" name="Google Shape;159;p6"/>
          <p:cNvSpPr txBox="1">
            <a:spLocks noGrp="1"/>
          </p:cNvSpPr>
          <p:nvPr>
            <p:ph idx="1"/>
          </p:nvPr>
        </p:nvSpPr>
        <p:spPr>
          <a:xfrm>
            <a:off x="1283110" y="1388390"/>
            <a:ext cx="10781071" cy="5159893"/>
          </a:xfrm>
          <a:prstGeom prst="rect">
            <a:avLst/>
          </a:prstGeom>
          <a:noFill/>
          <a:ln>
            <a:noFill/>
          </a:ln>
        </p:spPr>
        <p:txBody>
          <a:bodyPr spcFirstLastPara="1" wrap="square" lIns="91425" tIns="45700" rIns="91425" bIns="45700" anchor="ctr" anchorCtr="0">
            <a:normAutofit fontScale="85000" lnSpcReduction="10000"/>
          </a:bodyPr>
          <a:lstStyle/>
          <a:p>
            <a:pPr marL="0" lvl="0" indent="0" algn="r" rtl="1">
              <a:spcBef>
                <a:spcPts val="0"/>
              </a:spcBef>
              <a:spcAft>
                <a:spcPts val="0"/>
              </a:spcAft>
              <a:buSzPts val="3200"/>
              <a:buNone/>
            </a:pPr>
            <a:r>
              <a:rPr lang="ar-IQ" sz="3200" b="1" u="sng" dirty="0"/>
              <a:t>الحدود</a:t>
            </a:r>
            <a:r>
              <a:rPr lang="ar-IQ" dirty="0"/>
              <a:t> هي خطوط ترسم على الخريطة </a:t>
            </a:r>
            <a:r>
              <a:rPr lang="ar-IQ" dirty="0" smtClean="0"/>
              <a:t> لتفصل </a:t>
            </a:r>
            <a:r>
              <a:rPr lang="ar-IQ" dirty="0"/>
              <a:t>بين الأماكن وتحدد الأطر الجغرافية لها</a:t>
            </a:r>
            <a:endParaRPr dirty="0"/>
          </a:p>
          <a:p>
            <a:pPr marL="0" lvl="0" indent="0" algn="r" rtl="1">
              <a:spcBef>
                <a:spcPts val="1000"/>
              </a:spcBef>
              <a:spcAft>
                <a:spcPts val="0"/>
              </a:spcAft>
              <a:buSzPts val="2000"/>
              <a:buNone/>
            </a:pPr>
            <a:r>
              <a:rPr lang="ar-IQ" dirty="0"/>
              <a:t>والحدود تفصل بين الأقاليم الجغرافية سواء كانت سياسية او اقتصادية او عرقية او اجتماعية...... الخ</a:t>
            </a:r>
            <a:endParaRPr dirty="0"/>
          </a:p>
          <a:p>
            <a:pPr marL="0" lvl="0" indent="0" algn="r" rtl="1">
              <a:spcBef>
                <a:spcPts val="1000"/>
              </a:spcBef>
              <a:spcAft>
                <a:spcPts val="0"/>
              </a:spcAft>
              <a:buSzPts val="2000"/>
              <a:buNone/>
            </a:pPr>
            <a:r>
              <a:rPr lang="ar-IQ" dirty="0"/>
              <a:t> </a:t>
            </a:r>
            <a:r>
              <a:rPr lang="ar-IQ" dirty="0" smtClean="0"/>
              <a:t>اولا :-  </a:t>
            </a:r>
            <a:r>
              <a:rPr lang="ar-IQ" dirty="0"/>
              <a:t>الحدود السياسية </a:t>
            </a:r>
            <a:r>
              <a:rPr lang="ar-IQ" dirty="0" smtClean="0"/>
              <a:t>البرية ....</a:t>
            </a:r>
            <a:endParaRPr dirty="0"/>
          </a:p>
          <a:p>
            <a:pPr marL="0" lvl="0" indent="0" algn="r" rtl="1">
              <a:spcBef>
                <a:spcPts val="1000"/>
              </a:spcBef>
              <a:spcAft>
                <a:spcPts val="0"/>
              </a:spcAft>
              <a:buSzPts val="2000"/>
              <a:buNone/>
            </a:pPr>
            <a:r>
              <a:rPr lang="ar-IQ" dirty="0"/>
              <a:t>غالبا ما كانت الحدود مصدرا للنزاع بين الدول , ذلك انها تشكل في كثير من الأحيان مناطق تفاعل واتصال بين </a:t>
            </a:r>
            <a:r>
              <a:rPr lang="ar-IQ" dirty="0" smtClean="0"/>
              <a:t>الدول </a:t>
            </a:r>
            <a:r>
              <a:rPr lang="ar-IQ" dirty="0"/>
              <a:t>والشعوب . </a:t>
            </a:r>
            <a:endParaRPr dirty="0"/>
          </a:p>
          <a:p>
            <a:pPr marL="0" lvl="0" indent="0" algn="r" rtl="1">
              <a:spcBef>
                <a:spcPts val="1160"/>
              </a:spcBef>
              <a:spcAft>
                <a:spcPts val="0"/>
              </a:spcAft>
              <a:buSzPts val="2800"/>
              <a:buNone/>
            </a:pPr>
            <a:r>
              <a:rPr lang="ar-IQ" sz="3800" b="1" dirty="0" smtClean="0"/>
              <a:t>أ.  </a:t>
            </a:r>
            <a:r>
              <a:rPr lang="ar-IQ" sz="3800" b="1" dirty="0"/>
              <a:t>اثار </a:t>
            </a:r>
            <a:r>
              <a:rPr lang="ar-IQ" sz="3800" b="1" dirty="0" smtClean="0"/>
              <a:t>الحدود ....</a:t>
            </a:r>
            <a:endParaRPr sz="3800" b="1" dirty="0"/>
          </a:p>
          <a:p>
            <a:pPr marL="0" lvl="0" indent="0" algn="r" rtl="1">
              <a:spcBef>
                <a:spcPts val="1000"/>
              </a:spcBef>
              <a:spcAft>
                <a:spcPts val="0"/>
              </a:spcAft>
              <a:buSzPts val="2000"/>
              <a:buNone/>
            </a:pPr>
            <a:r>
              <a:rPr lang="ar-IQ" dirty="0"/>
              <a:t>1- تعمل الحدود على الحد من التطور الاقتصادي للمناطق </a:t>
            </a:r>
            <a:r>
              <a:rPr lang="ar-IQ" dirty="0" smtClean="0"/>
              <a:t>الحدودية . </a:t>
            </a:r>
            <a:endParaRPr dirty="0"/>
          </a:p>
          <a:p>
            <a:pPr marL="0" lvl="0" indent="0" algn="r" rtl="1">
              <a:spcBef>
                <a:spcPts val="1000"/>
              </a:spcBef>
              <a:spcAft>
                <a:spcPts val="0"/>
              </a:spcAft>
              <a:buSzPts val="2000"/>
              <a:buNone/>
            </a:pPr>
            <a:r>
              <a:rPr lang="ar-IQ" dirty="0"/>
              <a:t>2-تنقطع شبكات الاتصالات والمواصلات عند اطراف الحدود لذلك فان تكلفة الاتصال بين السكان في الدول المتجاورة تتزايد رغم القرب الجغرافي </a:t>
            </a:r>
            <a:r>
              <a:rPr lang="ar-IQ" dirty="0" smtClean="0"/>
              <a:t> .</a:t>
            </a:r>
            <a:endParaRPr dirty="0"/>
          </a:p>
          <a:p>
            <a:pPr marL="0" lvl="0" indent="0" algn="r" rtl="1">
              <a:spcBef>
                <a:spcPts val="1000"/>
              </a:spcBef>
              <a:spcAft>
                <a:spcPts val="0"/>
              </a:spcAft>
              <a:buSzPts val="2000"/>
              <a:buNone/>
            </a:pPr>
            <a:r>
              <a:rPr lang="ar-IQ" dirty="0"/>
              <a:t>3-تمتاز المناطق الحدودية بانها اول من يشعر ويعاني من الاثار السلبية للصراعات بين الدول </a:t>
            </a:r>
            <a:r>
              <a:rPr lang="ar-IQ" dirty="0" smtClean="0"/>
              <a:t>.</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7"/>
          <p:cNvSpPr txBox="1">
            <a:spLocks noGrp="1"/>
          </p:cNvSpPr>
          <p:nvPr>
            <p:ph type="title"/>
          </p:nvPr>
        </p:nvSpPr>
        <p:spPr>
          <a:xfrm>
            <a:off x="2158597" y="132736"/>
            <a:ext cx="9905998" cy="707922"/>
          </a:xfrm>
          <a:prstGeom prst="rect">
            <a:avLst/>
          </a:prstGeom>
          <a:noFill/>
          <a:ln>
            <a:noFill/>
          </a:ln>
        </p:spPr>
        <p:txBody>
          <a:bodyPr spcFirstLastPara="1" wrap="square" lIns="91425" tIns="45700" rIns="91425" bIns="45700" anchor="ctr" anchorCtr="0">
            <a:normAutofit fontScale="90000"/>
          </a:bodyPr>
          <a:lstStyle/>
          <a:p>
            <a:pPr marL="0" lvl="0" indent="0" algn="r" rtl="1">
              <a:spcBef>
                <a:spcPts val="0"/>
              </a:spcBef>
              <a:spcAft>
                <a:spcPts val="0"/>
              </a:spcAft>
              <a:buClr>
                <a:srgbClr val="00B0F0"/>
              </a:buClr>
              <a:buSzPts val="3200"/>
              <a:buFont typeface="Century Gothic"/>
              <a:buNone/>
            </a:pPr>
            <a:r>
              <a:rPr lang="ar-IQ" dirty="0">
                <a:solidFill>
                  <a:srgbClr val="00B0F0"/>
                </a:solidFill>
              </a:rPr>
              <a:t>ب- ترسيم </a:t>
            </a:r>
            <a:r>
              <a:rPr lang="ar-IQ" dirty="0" smtClean="0">
                <a:solidFill>
                  <a:srgbClr val="00B0F0"/>
                </a:solidFill>
              </a:rPr>
              <a:t>الحدود .... </a:t>
            </a:r>
            <a:endParaRPr dirty="0"/>
          </a:p>
        </p:txBody>
      </p:sp>
      <p:sp>
        <p:nvSpPr>
          <p:cNvPr id="165" name="Google Shape;165;p7"/>
          <p:cNvSpPr txBox="1">
            <a:spLocks noGrp="1"/>
          </p:cNvSpPr>
          <p:nvPr>
            <p:ph idx="1"/>
          </p:nvPr>
        </p:nvSpPr>
        <p:spPr>
          <a:xfrm>
            <a:off x="1268361" y="872197"/>
            <a:ext cx="10722078" cy="5749829"/>
          </a:xfrm>
          <a:prstGeom prst="rect">
            <a:avLst/>
          </a:prstGeom>
          <a:noFill/>
          <a:ln>
            <a:noFill/>
          </a:ln>
        </p:spPr>
        <p:txBody>
          <a:bodyPr spcFirstLastPara="1" wrap="square" lIns="91425" tIns="45700" rIns="91425" bIns="45700" anchor="ctr" anchorCtr="0">
            <a:normAutofit fontScale="77500" lnSpcReduction="20000"/>
          </a:bodyPr>
          <a:lstStyle/>
          <a:p>
            <a:pPr marL="0" lvl="0" indent="0" algn="r" rtl="1">
              <a:spcBef>
                <a:spcPts val="0"/>
              </a:spcBef>
              <a:spcAft>
                <a:spcPts val="0"/>
              </a:spcAft>
              <a:buSzPts val="2000"/>
              <a:buNone/>
            </a:pPr>
            <a:r>
              <a:rPr lang="ar-IQ" dirty="0"/>
              <a:t>تحصل الدول على حدودها بأحد الطرق التالية </a:t>
            </a:r>
            <a:r>
              <a:rPr lang="ar-IQ" dirty="0" smtClean="0"/>
              <a:t>...</a:t>
            </a:r>
            <a:endParaRPr dirty="0"/>
          </a:p>
          <a:p>
            <a:pPr marL="0" lvl="0" indent="0" algn="r" rtl="1">
              <a:spcBef>
                <a:spcPts val="1000"/>
              </a:spcBef>
              <a:spcAft>
                <a:spcPts val="0"/>
              </a:spcAft>
              <a:buSzPts val="2000"/>
              <a:buNone/>
            </a:pPr>
            <a:r>
              <a:rPr lang="ar-IQ" dirty="0"/>
              <a:t>1- عن طريق الاحتلال والضم بواسطة القوة او الزحف السلمي </a:t>
            </a:r>
            <a:endParaRPr dirty="0"/>
          </a:p>
          <a:p>
            <a:pPr marL="0" lvl="0" indent="0" algn="r" rtl="1">
              <a:spcBef>
                <a:spcPts val="1000"/>
              </a:spcBef>
              <a:spcAft>
                <a:spcPts val="0"/>
              </a:spcAft>
              <a:buSzPts val="2000"/>
              <a:buNone/>
            </a:pPr>
            <a:r>
              <a:rPr lang="ar-IQ" dirty="0"/>
              <a:t>2- يتم صنع الحدود بواسط قوى اجنبية مستعمرة </a:t>
            </a:r>
            <a:endParaRPr dirty="0"/>
          </a:p>
          <a:p>
            <a:pPr marL="0" lvl="0" indent="0" algn="r" rtl="1">
              <a:spcBef>
                <a:spcPts val="1000"/>
              </a:spcBef>
              <a:spcAft>
                <a:spcPts val="0"/>
              </a:spcAft>
              <a:buSzPts val="2000"/>
              <a:buNone/>
            </a:pPr>
            <a:r>
              <a:rPr lang="ar-IQ" dirty="0"/>
              <a:t>وقد حاولت الدول المستعمرة ان تحقق الصفات التالية من مستعمراتها من خلال رسم الحدود </a:t>
            </a:r>
            <a:r>
              <a:rPr lang="ar-IQ" dirty="0" smtClean="0"/>
              <a:t> ...</a:t>
            </a:r>
            <a:endParaRPr dirty="0"/>
          </a:p>
          <a:p>
            <a:pPr marL="0" lvl="0" indent="0" algn="r" rtl="1">
              <a:spcBef>
                <a:spcPts val="1000"/>
              </a:spcBef>
              <a:spcAft>
                <a:spcPts val="0"/>
              </a:spcAft>
              <a:buSzPts val="2000"/>
              <a:buNone/>
            </a:pPr>
            <a:r>
              <a:rPr lang="ar-IQ" dirty="0" smtClean="0"/>
              <a:t>أ. ان </a:t>
            </a:r>
            <a:r>
              <a:rPr lang="ar-IQ" dirty="0"/>
              <a:t>تكون منطقة سيطرتها متراصة يسهل الدفاع عنها </a:t>
            </a:r>
            <a:r>
              <a:rPr lang="ar-IQ" dirty="0" smtClean="0"/>
              <a:t>.</a:t>
            </a:r>
            <a:endParaRPr dirty="0"/>
          </a:p>
          <a:p>
            <a:pPr marL="0" lvl="0" indent="0" algn="r" rtl="1">
              <a:spcBef>
                <a:spcPts val="1000"/>
              </a:spcBef>
              <a:spcAft>
                <a:spcPts val="0"/>
              </a:spcAft>
              <a:buSzPts val="2000"/>
              <a:buNone/>
            </a:pPr>
            <a:r>
              <a:rPr lang="ar-IQ" dirty="0" smtClean="0"/>
              <a:t>ب. ان </a:t>
            </a:r>
            <a:r>
              <a:rPr lang="ar-IQ" dirty="0"/>
              <a:t>تسيطر على الأنهار التي يمكن استخدامها للملاحة والنقل </a:t>
            </a:r>
            <a:r>
              <a:rPr lang="ar-IQ" dirty="0" smtClean="0"/>
              <a:t>.</a:t>
            </a:r>
            <a:endParaRPr dirty="0"/>
          </a:p>
          <a:p>
            <a:pPr marL="0" lvl="0" indent="0" algn="r" rtl="1">
              <a:spcBef>
                <a:spcPts val="1000"/>
              </a:spcBef>
              <a:spcAft>
                <a:spcPts val="0"/>
              </a:spcAft>
              <a:buSzPts val="2000"/>
              <a:buNone/>
            </a:pPr>
            <a:r>
              <a:rPr lang="ar-IQ" dirty="0"/>
              <a:t>ج-  ان تكون متصلة بالبحر ليسهل الاتصال معها ونقل المواد الخام منها </a:t>
            </a:r>
            <a:r>
              <a:rPr lang="ar-IQ" dirty="0" smtClean="0"/>
              <a:t>. </a:t>
            </a:r>
            <a:endParaRPr dirty="0"/>
          </a:p>
          <a:p>
            <a:pPr marL="0" lvl="0" indent="0" algn="r" rtl="1">
              <a:spcBef>
                <a:spcPts val="1000"/>
              </a:spcBef>
              <a:spcAft>
                <a:spcPts val="0"/>
              </a:spcAft>
              <a:buSzPts val="2000"/>
              <a:buNone/>
            </a:pPr>
            <a:r>
              <a:rPr lang="ar-IQ" dirty="0"/>
              <a:t>وقد عملت القوى العالمية العظمى على ترسيم حدود جديدة للعالم لعدة اهداف نذكر منها </a:t>
            </a:r>
            <a:r>
              <a:rPr lang="ar-IQ" dirty="0" smtClean="0"/>
              <a:t> ....</a:t>
            </a:r>
            <a:endParaRPr dirty="0"/>
          </a:p>
          <a:p>
            <a:pPr marL="0" lvl="0" indent="0" algn="r" rtl="1">
              <a:spcBef>
                <a:spcPts val="1000"/>
              </a:spcBef>
              <a:spcAft>
                <a:spcPts val="0"/>
              </a:spcAft>
              <a:buSzPts val="2000"/>
              <a:buNone/>
            </a:pPr>
            <a:r>
              <a:rPr lang="ar-IQ" dirty="0" smtClean="0"/>
              <a:t>أ. فرض </a:t>
            </a:r>
            <a:r>
              <a:rPr lang="ar-IQ" dirty="0"/>
              <a:t>شروط قاسية على المهزوم في الحروب </a:t>
            </a:r>
            <a:r>
              <a:rPr lang="ar-IQ" dirty="0" smtClean="0"/>
              <a:t>... </a:t>
            </a:r>
            <a:endParaRPr dirty="0"/>
          </a:p>
          <a:p>
            <a:pPr marL="0" lvl="0" indent="0" algn="r" rtl="1">
              <a:spcBef>
                <a:spcPts val="1000"/>
              </a:spcBef>
              <a:spcAft>
                <a:spcPts val="0"/>
              </a:spcAft>
              <a:buSzPts val="2000"/>
              <a:buNone/>
            </a:pPr>
            <a:r>
              <a:rPr lang="ar-IQ" dirty="0" smtClean="0"/>
              <a:t>ب. حرمان </a:t>
            </a:r>
            <a:r>
              <a:rPr lang="ar-IQ" dirty="0"/>
              <a:t>بعض الدول التي تمتلك مقومات وفرص وإمكانات تساعدها على استثمار تلك القوة واستغلالها </a:t>
            </a:r>
            <a:endParaRPr dirty="0"/>
          </a:p>
          <a:p>
            <a:pPr marL="0" lvl="0" indent="0" algn="r" rtl="1">
              <a:spcBef>
                <a:spcPts val="1000"/>
              </a:spcBef>
              <a:spcAft>
                <a:spcPts val="0"/>
              </a:spcAft>
              <a:buSzPts val="2000"/>
              <a:buNone/>
            </a:pPr>
            <a:r>
              <a:rPr lang="ar-IQ" dirty="0"/>
              <a:t>ج -تقسيم المناطق الجغرافية بين الدول الاستعمارية لاقتسام ثرواتها الطبيعية </a:t>
            </a:r>
            <a:endParaRPr dirty="0"/>
          </a:p>
          <a:p>
            <a:pPr marL="0" lvl="0" indent="0" algn="r" rtl="1">
              <a:spcBef>
                <a:spcPts val="1000"/>
              </a:spcBef>
              <a:spcAft>
                <a:spcPts val="0"/>
              </a:spcAft>
              <a:buSzPts val="2000"/>
              <a:buNone/>
            </a:pPr>
            <a:r>
              <a:rPr lang="ar-IQ" dirty="0"/>
              <a:t>د-استخدام طريقة ترسيم الحدود وتجزئة المناطق والاقاليم لزرع بذور الفرقة والاختلاف بين الشعوب </a:t>
            </a:r>
            <a:endParaRPr dirty="0"/>
          </a:p>
          <a:p>
            <a:pPr marL="0" lvl="0" indent="0" algn="r" rtl="1">
              <a:spcBef>
                <a:spcPts val="1000"/>
              </a:spcBef>
              <a:spcAft>
                <a:spcPts val="0"/>
              </a:spcAft>
              <a:buSzPts val="2000"/>
              <a:buNone/>
            </a:pPr>
            <a:r>
              <a:rPr lang="ar-IQ" dirty="0" smtClean="0"/>
              <a:t>هـ - عملت </a:t>
            </a:r>
            <a:r>
              <a:rPr lang="ar-IQ" dirty="0"/>
              <a:t>القوى الاستعمارية الكبرى  على إعادة ترسيم الحدود في مناطق عديدة في العالم </a:t>
            </a:r>
            <a:r>
              <a:rPr lang="ar-IQ" dirty="0" smtClean="0"/>
              <a:t> .</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8"/>
          <p:cNvSpPr txBox="1">
            <a:spLocks noGrp="1"/>
          </p:cNvSpPr>
          <p:nvPr>
            <p:ph type="title"/>
          </p:nvPr>
        </p:nvSpPr>
        <p:spPr>
          <a:xfrm flipH="1">
            <a:off x="1201070" y="162234"/>
            <a:ext cx="10804117" cy="530494"/>
          </a:xfrm>
          <a:prstGeom prst="rect">
            <a:avLst/>
          </a:prstGeom>
          <a:noFill/>
          <a:ln>
            <a:noFill/>
          </a:ln>
        </p:spPr>
        <p:txBody>
          <a:bodyPr spcFirstLastPara="1" wrap="square" lIns="91425" tIns="45700" rIns="91425" bIns="45700" anchor="ctr" anchorCtr="0">
            <a:noAutofit/>
          </a:bodyPr>
          <a:lstStyle/>
          <a:p>
            <a:pPr marL="0" lvl="0" indent="0" algn="r" rtl="1">
              <a:spcBef>
                <a:spcPts val="0"/>
              </a:spcBef>
              <a:spcAft>
                <a:spcPts val="0"/>
              </a:spcAft>
              <a:buClr>
                <a:srgbClr val="00B0F0"/>
              </a:buClr>
              <a:buSzPct val="100000"/>
              <a:buFont typeface="Century Gothic"/>
              <a:buNone/>
            </a:pPr>
            <a:r>
              <a:rPr lang="ar-IQ" sz="3200" dirty="0" smtClean="0">
                <a:solidFill>
                  <a:srgbClr val="FF0000"/>
                </a:solidFill>
              </a:rPr>
              <a:t/>
            </a:r>
            <a:br>
              <a:rPr lang="ar-IQ" sz="3200" dirty="0" smtClean="0">
                <a:solidFill>
                  <a:srgbClr val="FF0000"/>
                </a:solidFill>
              </a:rPr>
            </a:br>
            <a:r>
              <a:rPr lang="ar-IQ" sz="3200" dirty="0">
                <a:solidFill>
                  <a:srgbClr val="FF0000"/>
                </a:solidFill>
              </a:rPr>
              <a:t/>
            </a:r>
            <a:br>
              <a:rPr lang="ar-IQ" sz="3200" dirty="0">
                <a:solidFill>
                  <a:srgbClr val="FF0000"/>
                </a:solidFill>
              </a:rPr>
            </a:br>
            <a:r>
              <a:rPr lang="ar-IQ" sz="3200" dirty="0" smtClean="0">
                <a:solidFill>
                  <a:srgbClr val="FF0000"/>
                </a:solidFill>
              </a:rPr>
              <a:t>ج- </a:t>
            </a:r>
            <a:r>
              <a:rPr lang="ar-IQ" sz="3200" dirty="0">
                <a:solidFill>
                  <a:srgbClr val="FF0000"/>
                </a:solidFill>
              </a:rPr>
              <a:t>مراحل ترسيم الحدود </a:t>
            </a:r>
            <a:r>
              <a:rPr lang="ar-IQ" sz="3200" dirty="0" smtClean="0">
                <a:solidFill>
                  <a:srgbClr val="FF0000"/>
                </a:solidFill>
              </a:rPr>
              <a:t>...</a:t>
            </a:r>
            <a:r>
              <a:rPr lang="ar-IQ" sz="3200" dirty="0">
                <a:solidFill>
                  <a:srgbClr val="FF0000"/>
                </a:solidFill>
              </a:rPr>
              <a:t/>
            </a:r>
            <a:br>
              <a:rPr lang="ar-IQ" sz="3200" dirty="0">
                <a:solidFill>
                  <a:srgbClr val="FF0000"/>
                </a:solidFill>
              </a:rPr>
            </a:br>
            <a:r>
              <a:rPr lang="ar-IQ" sz="3200" dirty="0" smtClean="0">
                <a:solidFill>
                  <a:srgbClr val="FF0000"/>
                </a:solidFill>
              </a:rPr>
              <a:t/>
            </a:r>
            <a:br>
              <a:rPr lang="ar-IQ" sz="3200" dirty="0" smtClean="0">
                <a:solidFill>
                  <a:srgbClr val="FF0000"/>
                </a:solidFill>
              </a:rPr>
            </a:br>
            <a:r>
              <a:rPr lang="ar-IQ" sz="3200" dirty="0" smtClean="0">
                <a:solidFill>
                  <a:srgbClr val="FF0000"/>
                </a:solidFill>
              </a:rPr>
              <a:t/>
            </a:r>
            <a:br>
              <a:rPr lang="ar-IQ" sz="3200" dirty="0" smtClean="0">
                <a:solidFill>
                  <a:srgbClr val="FF0000"/>
                </a:solidFill>
              </a:rPr>
            </a:br>
            <a:endParaRPr sz="3200" dirty="0">
              <a:solidFill>
                <a:srgbClr val="FF0000"/>
              </a:solidFill>
            </a:endParaRPr>
          </a:p>
        </p:txBody>
      </p:sp>
      <p:sp>
        <p:nvSpPr>
          <p:cNvPr id="171" name="Google Shape;171;p8"/>
          <p:cNvSpPr txBox="1">
            <a:spLocks noGrp="1"/>
          </p:cNvSpPr>
          <p:nvPr>
            <p:ph idx="1"/>
          </p:nvPr>
        </p:nvSpPr>
        <p:spPr>
          <a:xfrm>
            <a:off x="1310639" y="838200"/>
            <a:ext cx="10738575" cy="5340927"/>
          </a:xfrm>
          <a:prstGeom prst="rect">
            <a:avLst/>
          </a:prstGeom>
          <a:noFill/>
          <a:ln>
            <a:noFill/>
          </a:ln>
        </p:spPr>
        <p:txBody>
          <a:bodyPr spcFirstLastPara="1" wrap="square" lIns="91425" tIns="45700" rIns="91425" bIns="45700" anchor="ctr" anchorCtr="0">
            <a:normAutofit fontScale="25000" lnSpcReduction="20000"/>
          </a:bodyPr>
          <a:lstStyle/>
          <a:p>
            <a:pPr marL="0" lvl="0" indent="0">
              <a:spcBef>
                <a:spcPts val="0"/>
              </a:spcBef>
              <a:buSzPct val="100000"/>
              <a:buNone/>
            </a:pPr>
            <a:r>
              <a:rPr lang="ar-IQ" sz="11200" dirty="0" smtClean="0">
                <a:solidFill>
                  <a:prstClr val="black"/>
                </a:solidFill>
                <a:effectLst>
                  <a:outerShdw blurRad="50000" dist="30000" dir="5400000" algn="tl" rotWithShape="0">
                    <a:srgbClr val="000000">
                      <a:alpha val="30000"/>
                    </a:srgbClr>
                  </a:outerShdw>
                </a:effectLst>
                <a:ea typeface="+mj-ea"/>
              </a:rPr>
              <a:t>وتمر </a:t>
            </a:r>
            <a:r>
              <a:rPr lang="ar-IQ" sz="11200" dirty="0">
                <a:solidFill>
                  <a:prstClr val="black"/>
                </a:solidFill>
                <a:effectLst>
                  <a:outerShdw blurRad="50000" dist="30000" dir="5400000" algn="tl" rotWithShape="0">
                    <a:srgbClr val="000000">
                      <a:alpha val="30000"/>
                    </a:srgbClr>
                  </a:outerShdw>
                </a:effectLst>
                <a:ea typeface="+mj-ea"/>
              </a:rPr>
              <a:t>الحدود اثناء تطورها ال أربعة مراحل هي:</a:t>
            </a:r>
            <a:endParaRPr lang="ar-IQ" sz="12800" dirty="0" smtClean="0"/>
          </a:p>
          <a:p>
            <a:pPr marL="285750" lvl="0" indent="-285750" algn="r" rtl="1">
              <a:spcBef>
                <a:spcPts val="0"/>
              </a:spcBef>
              <a:spcAft>
                <a:spcPts val="0"/>
              </a:spcAft>
              <a:buSzPct val="100000"/>
              <a:buChar char="•"/>
            </a:pPr>
            <a:endParaRPr lang="ar-IQ" sz="9800" dirty="0" smtClean="0"/>
          </a:p>
          <a:p>
            <a:pPr marL="0" lvl="0" indent="0">
              <a:spcBef>
                <a:spcPts val="1000"/>
              </a:spcBef>
              <a:buClr>
                <a:srgbClr val="3891A7"/>
              </a:buClr>
              <a:buSzPct val="100000"/>
              <a:buNone/>
            </a:pPr>
            <a:r>
              <a:rPr lang="ar-IQ" sz="12800" dirty="0"/>
              <a:t>1</a:t>
            </a:r>
            <a:r>
              <a:rPr lang="ar-IQ" sz="12800" dirty="0" smtClean="0"/>
              <a:t>- </a:t>
            </a:r>
            <a:r>
              <a:rPr lang="ar-IQ" sz="12800" dirty="0"/>
              <a:t>مرحلة تعيين </a:t>
            </a:r>
            <a:r>
              <a:rPr lang="ar-IQ" sz="12800" dirty="0" smtClean="0"/>
              <a:t>الحدود : </a:t>
            </a:r>
            <a:r>
              <a:rPr lang="ar-IQ" sz="11200" dirty="0" smtClean="0">
                <a:solidFill>
                  <a:prstClr val="black"/>
                </a:solidFill>
              </a:rPr>
              <a:t>وهي </a:t>
            </a:r>
            <a:r>
              <a:rPr lang="ar-IQ" sz="11200" dirty="0">
                <a:solidFill>
                  <a:prstClr val="black"/>
                </a:solidFill>
              </a:rPr>
              <a:t>مرحلة يتم من خلالها تحديد مواقع الحدود بشكل غير دقيق </a:t>
            </a:r>
            <a:r>
              <a:rPr lang="ar-IQ" sz="11200" dirty="0" smtClean="0">
                <a:solidFill>
                  <a:prstClr val="black"/>
                </a:solidFill>
              </a:rPr>
              <a:t>ويتفق على تحديد مكانها بشكل عام لترسيمها , وهو قرار سياسي تتخذه الحكومات ايذانا </a:t>
            </a:r>
            <a:r>
              <a:rPr lang="ar-IQ" sz="11200" dirty="0" err="1" smtClean="0">
                <a:solidFill>
                  <a:prstClr val="black"/>
                </a:solidFill>
              </a:rPr>
              <a:t>ببدأ</a:t>
            </a:r>
            <a:r>
              <a:rPr lang="ar-IQ" sz="11200" dirty="0" smtClean="0">
                <a:solidFill>
                  <a:prstClr val="black"/>
                </a:solidFill>
              </a:rPr>
              <a:t>  مراحل ترسيم الحدود )</a:t>
            </a:r>
            <a:endParaRPr lang="ar-IQ" sz="4000" dirty="0">
              <a:solidFill>
                <a:prstClr val="black"/>
              </a:solidFill>
            </a:endParaRPr>
          </a:p>
          <a:p>
            <a:pPr marL="0" lvl="0" indent="0" algn="r" rtl="1">
              <a:spcBef>
                <a:spcPts val="0"/>
              </a:spcBef>
              <a:spcAft>
                <a:spcPts val="0"/>
              </a:spcAft>
              <a:buSzPct val="100000"/>
              <a:buNone/>
            </a:pPr>
            <a:endParaRPr sz="4000" dirty="0"/>
          </a:p>
          <a:p>
            <a:pPr marL="0" lvl="0" indent="0" algn="r" rtl="1">
              <a:spcBef>
                <a:spcPts val="1090"/>
              </a:spcBef>
              <a:spcAft>
                <a:spcPts val="0"/>
              </a:spcAft>
              <a:buSzPct val="100000"/>
              <a:buNone/>
            </a:pPr>
            <a:r>
              <a:rPr lang="ar-IQ" sz="12800" dirty="0"/>
              <a:t>2</a:t>
            </a:r>
            <a:r>
              <a:rPr lang="ar-IQ" sz="12800" dirty="0" smtClean="0"/>
              <a:t>- </a:t>
            </a:r>
            <a:r>
              <a:rPr lang="ar-IQ" sz="12800" dirty="0"/>
              <a:t>مرحلة المسح الميداني </a:t>
            </a:r>
            <a:r>
              <a:rPr lang="ar-IQ" sz="12800" dirty="0" smtClean="0"/>
              <a:t>للحدود( مرحلة يتم من خلالها تحديد مواقع الحدود بشكل دقيق نتيجة المسح الميداني ويتم المسح الميداني بواسطة الفرق المتخصصة عن طريق استخدام الصور الجوية والمرئيات الفضائية ) </a:t>
            </a:r>
            <a:endParaRPr sz="4000" dirty="0"/>
          </a:p>
          <a:p>
            <a:pPr marL="0" lvl="0" indent="0">
              <a:spcBef>
                <a:spcPts val="1000"/>
              </a:spcBef>
              <a:buClr>
                <a:srgbClr val="3891A7"/>
              </a:buClr>
              <a:buSzPct val="100000"/>
              <a:buNone/>
            </a:pPr>
            <a:r>
              <a:rPr lang="ar-IQ" sz="11200" dirty="0"/>
              <a:t> </a:t>
            </a:r>
            <a:r>
              <a:rPr lang="ar-IQ" sz="11200" dirty="0" smtClean="0"/>
              <a:t>3 - مرحلة </a:t>
            </a:r>
            <a:r>
              <a:rPr lang="ar-IQ" sz="11200" dirty="0"/>
              <a:t>اظهار </a:t>
            </a:r>
            <a:r>
              <a:rPr lang="ar-IQ" sz="11200" dirty="0" smtClean="0"/>
              <a:t>الحدود (</a:t>
            </a:r>
            <a:r>
              <a:rPr lang="ar-IQ" sz="11200" dirty="0" smtClean="0">
                <a:solidFill>
                  <a:prstClr val="black"/>
                </a:solidFill>
              </a:rPr>
              <a:t>وهي </a:t>
            </a:r>
            <a:r>
              <a:rPr lang="ar-IQ" sz="11200" dirty="0">
                <a:solidFill>
                  <a:prstClr val="black"/>
                </a:solidFill>
              </a:rPr>
              <a:t>مرحلة وضع </a:t>
            </a:r>
            <a:r>
              <a:rPr lang="ar-IQ" sz="11200" dirty="0" err="1" smtClean="0">
                <a:solidFill>
                  <a:prstClr val="black"/>
                </a:solidFill>
              </a:rPr>
              <a:t>علائم</a:t>
            </a:r>
            <a:r>
              <a:rPr lang="ar-IQ" sz="11200" dirty="0" smtClean="0">
                <a:solidFill>
                  <a:prstClr val="black"/>
                </a:solidFill>
              </a:rPr>
              <a:t> على </a:t>
            </a:r>
            <a:r>
              <a:rPr lang="ar-IQ" sz="11200" dirty="0">
                <a:solidFill>
                  <a:prstClr val="black"/>
                </a:solidFill>
              </a:rPr>
              <a:t>الأرض لإظهار </a:t>
            </a:r>
            <a:r>
              <a:rPr lang="ar-IQ" sz="11200" dirty="0" smtClean="0">
                <a:solidFill>
                  <a:prstClr val="black"/>
                </a:solidFill>
              </a:rPr>
              <a:t>الحدود وهذه </a:t>
            </a:r>
            <a:r>
              <a:rPr lang="ar-IQ" sz="11200" dirty="0" err="1" smtClean="0">
                <a:solidFill>
                  <a:prstClr val="black"/>
                </a:solidFill>
              </a:rPr>
              <a:t>العلائم</a:t>
            </a:r>
            <a:r>
              <a:rPr lang="ar-IQ" sz="11200" dirty="0" smtClean="0">
                <a:solidFill>
                  <a:prstClr val="black"/>
                </a:solidFill>
              </a:rPr>
              <a:t> والاشارات قد تكون اسلاك شائكة او جدران او اعمدة اسمنتية .....الخ </a:t>
            </a:r>
            <a:r>
              <a:rPr lang="ar-IQ" sz="11200" dirty="0" smtClean="0"/>
              <a:t>)</a:t>
            </a:r>
            <a:endParaRPr sz="4000" dirty="0"/>
          </a:p>
          <a:p>
            <a:pPr marL="0" lvl="0" indent="0" algn="r" rtl="1">
              <a:spcBef>
                <a:spcPts val="1000"/>
              </a:spcBef>
              <a:spcAft>
                <a:spcPts val="0"/>
              </a:spcAft>
              <a:buSzPct val="100000"/>
              <a:buNone/>
            </a:pPr>
            <a:r>
              <a:rPr lang="ar-IQ" sz="11200" dirty="0"/>
              <a:t>4</a:t>
            </a:r>
            <a:r>
              <a:rPr lang="ar-IQ" sz="11200" dirty="0" smtClean="0"/>
              <a:t>- </a:t>
            </a:r>
            <a:r>
              <a:rPr lang="ar-IQ" sz="11200" dirty="0"/>
              <a:t>مرحلة المراقبة </a:t>
            </a:r>
            <a:r>
              <a:rPr lang="ar-IQ" sz="11200" dirty="0" smtClean="0"/>
              <a:t> : ( وهي </a:t>
            </a:r>
            <a:r>
              <a:rPr lang="ar-IQ" sz="11200" dirty="0"/>
              <a:t>مرحلة حماية الحدود وادارتها ومراقبتها بواسطة الشرطة وحرس </a:t>
            </a:r>
            <a:r>
              <a:rPr lang="ar-IQ" sz="11200" dirty="0" smtClean="0"/>
              <a:t>الحدود  تقوم الدول بنشر مخافر الشرطة ومحطات المراقبة ونقاط الجمارك والتخليص على الحدود) . </a:t>
            </a:r>
            <a:endParaRPr sz="4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914144" y="464457"/>
            <a:ext cx="9997440" cy="5783943"/>
          </a:xfrm>
        </p:spPr>
        <p:txBody>
          <a:bodyPr/>
          <a:lstStyle/>
          <a:p>
            <a:pPr marL="285750" lvl="0" indent="-285750">
              <a:spcBef>
                <a:spcPts val="1240"/>
              </a:spcBef>
              <a:buClr>
                <a:srgbClr val="3891A7"/>
              </a:buClr>
              <a:buSzPct val="100000"/>
              <a:buFont typeface="Wingdings 2"/>
              <a:buChar char="•"/>
            </a:pPr>
            <a:r>
              <a:rPr lang="ar-IQ" b="1" dirty="0">
                <a:solidFill>
                  <a:prstClr val="black"/>
                </a:solidFill>
              </a:rPr>
              <a:t>د-تصنيف الحدود ....</a:t>
            </a:r>
            <a:endParaRPr lang="ar-IQ" sz="800" b="1" dirty="0">
              <a:solidFill>
                <a:prstClr val="black"/>
              </a:solidFill>
            </a:endParaRPr>
          </a:p>
          <a:p>
            <a:pPr marL="285750" lvl="0" indent="-285750">
              <a:spcBef>
                <a:spcPts val="1000"/>
              </a:spcBef>
              <a:buClr>
                <a:srgbClr val="3891A7"/>
              </a:buClr>
              <a:buSzPct val="100000"/>
              <a:buFont typeface="Wingdings 2"/>
              <a:buChar char="•"/>
            </a:pPr>
            <a:r>
              <a:rPr lang="ar-IQ" sz="2400" dirty="0">
                <a:solidFill>
                  <a:prstClr val="black"/>
                </a:solidFill>
              </a:rPr>
              <a:t>1- تبعا لطبيعتها :- </a:t>
            </a:r>
            <a:endParaRPr lang="ar-IQ" sz="900" dirty="0">
              <a:solidFill>
                <a:prstClr val="black"/>
              </a:solidFill>
            </a:endParaRPr>
          </a:p>
          <a:p>
            <a:pPr marL="285750" lvl="0" indent="-285750">
              <a:spcBef>
                <a:spcPts val="1090"/>
              </a:spcBef>
              <a:buClr>
                <a:srgbClr val="3891A7"/>
              </a:buClr>
              <a:buSzPct val="100000"/>
              <a:buFont typeface="Wingdings 2"/>
              <a:buChar char="•"/>
            </a:pPr>
            <a:r>
              <a:rPr lang="ar-IQ" sz="2500" dirty="0">
                <a:solidFill>
                  <a:prstClr val="black"/>
                </a:solidFill>
              </a:rPr>
              <a:t>وهي الحدود التي تتبع مظاهر طبيعية كالأنهار والاودية والجبال والبحيرات , أما صفاتها انها واضحة وسهلة التحديد تساعد على حماية الدولة ويذلك هي  مهمة  من الناحية  الاستراتيجية والعسكرية ,وغالبا ما تشكل الجبال والأنهار الحدود الطبيعية بين الدول , وسوف نتحدث عن صفات كل واحدة منها: </a:t>
            </a:r>
            <a:endParaRPr lang="ar-IQ" sz="2500" dirty="0" smtClean="0">
              <a:solidFill>
                <a:prstClr val="black"/>
              </a:solidFill>
            </a:endParaRPr>
          </a:p>
          <a:p>
            <a:pPr marL="285750" lvl="0" indent="-285750">
              <a:spcBef>
                <a:spcPts val="1090"/>
              </a:spcBef>
              <a:buClr>
                <a:srgbClr val="3891A7"/>
              </a:buClr>
              <a:buSzPct val="100000"/>
              <a:buFont typeface="Wingdings 2"/>
              <a:buChar char="•"/>
            </a:pPr>
            <a:endParaRPr lang="ar-IQ" sz="800" dirty="0">
              <a:solidFill>
                <a:prstClr val="black"/>
              </a:solidFill>
            </a:endParaRPr>
          </a:p>
          <a:p>
            <a:pPr marL="612775" lvl="0" indent="-457200">
              <a:spcBef>
                <a:spcPts val="1090"/>
              </a:spcBef>
              <a:buClr>
                <a:srgbClr val="3891A7"/>
              </a:buClr>
              <a:buSzPct val="100000"/>
              <a:buFont typeface="Wingdings" panose="05000000000000000000" pitchFamily="2" charset="2"/>
              <a:buChar char="v"/>
            </a:pPr>
            <a:r>
              <a:rPr lang="ar-IQ" sz="2800" dirty="0">
                <a:solidFill>
                  <a:prstClr val="black"/>
                </a:solidFill>
                <a:effectLst>
                  <a:outerShdw blurRad="50000" dist="30000" dir="5400000" algn="tl" rotWithShape="0">
                    <a:srgbClr val="000000">
                      <a:alpha val="30000"/>
                    </a:srgbClr>
                  </a:outerShdw>
                </a:effectLst>
                <a:ea typeface="+mj-ea"/>
              </a:rPr>
              <a:t>الحدود النهرية  ....</a:t>
            </a:r>
            <a:br>
              <a:rPr lang="ar-IQ" sz="2800" dirty="0">
                <a:solidFill>
                  <a:prstClr val="black"/>
                </a:solidFill>
                <a:effectLst>
                  <a:outerShdw blurRad="50000" dist="30000" dir="5400000" algn="tl" rotWithShape="0">
                    <a:srgbClr val="000000">
                      <a:alpha val="30000"/>
                    </a:srgbClr>
                  </a:outerShdw>
                </a:effectLst>
                <a:ea typeface="+mj-ea"/>
              </a:rPr>
            </a:br>
            <a:r>
              <a:rPr lang="ar-IQ" sz="2800" dirty="0">
                <a:solidFill>
                  <a:prstClr val="black"/>
                </a:solidFill>
                <a:effectLst>
                  <a:outerShdw blurRad="50000" dist="30000" dir="5400000" algn="tl" rotWithShape="0">
                    <a:srgbClr val="000000">
                      <a:alpha val="30000"/>
                    </a:srgbClr>
                  </a:outerShdw>
                </a:effectLst>
                <a:ea typeface="+mj-ea"/>
              </a:rPr>
              <a:t>تشكل الأنهار الحدود بين دول عديدة في العالم منها لحدود سوريا والأردن  والعراق وايران على طول شط العرب , ونهر السنغال بين السنغال وموريتانيا. </a:t>
            </a:r>
            <a:endParaRPr lang="ar-IQ" sz="2500" dirty="0">
              <a:solidFill>
                <a:srgbClr val="F7F5E5"/>
              </a:solidFill>
            </a:endParaRPr>
          </a:p>
          <a:p>
            <a:pPr marL="285750" lvl="0" indent="-254000">
              <a:spcBef>
                <a:spcPts val="700"/>
              </a:spcBef>
              <a:buClr>
                <a:srgbClr val="3891A7"/>
              </a:buClr>
              <a:buSzPct val="100000"/>
              <a:buNone/>
            </a:pPr>
            <a:endParaRPr lang="ar-IQ" sz="800" dirty="0">
              <a:solidFill>
                <a:srgbClr val="C00000"/>
              </a:solidFill>
            </a:endParaRPr>
          </a:p>
          <a:p>
            <a:endParaRPr lang="ar-IQ" dirty="0"/>
          </a:p>
        </p:txBody>
      </p:sp>
    </p:spTree>
    <p:extLst>
      <p:ext uri="{BB962C8B-B14F-4D97-AF65-F5344CB8AC3E}">
        <p14:creationId xmlns:p14="http://schemas.microsoft.com/office/powerpoint/2010/main" val="33962477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227</TotalTime>
  <Words>1359</Words>
  <Application>Microsoft Office PowerPoint</Application>
  <PresentationFormat>مخصص</PresentationFormat>
  <Paragraphs>113</Paragraphs>
  <Slides>13</Slides>
  <Notes>11</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13</vt:i4>
      </vt:variant>
    </vt:vector>
  </HeadingPairs>
  <TitlesOfParts>
    <vt:vector size="21" baseType="lpstr">
      <vt:lpstr>Arial</vt:lpstr>
      <vt:lpstr>Majalla UI</vt:lpstr>
      <vt:lpstr>Century Gothic</vt:lpstr>
      <vt:lpstr>Gill Sans MT</vt:lpstr>
      <vt:lpstr>Wingdings</vt:lpstr>
      <vt:lpstr>Wingdings 2</vt:lpstr>
      <vt:lpstr>Verdana</vt:lpstr>
      <vt:lpstr>انقلاب</vt:lpstr>
      <vt:lpstr>    وزارة التعليم العالي والبحث العلمي           جامعة ديالى         كلية التربية للعلوم الإنسانية       قسم الجغرافية - المرحلة الرابعة     مدرس المادة:  م. د ذكرى عادل محمود   </vt:lpstr>
      <vt:lpstr> المحاضرة العاشرة --الفصل السابع الحدود. التخوم السياسية </vt:lpstr>
      <vt:lpstr>عرض تقديمي في PowerPoint</vt:lpstr>
      <vt:lpstr>التخوم ... </vt:lpstr>
      <vt:lpstr>اولا : انواع التخوم </vt:lpstr>
      <vt:lpstr> الفصل الثاني : الحدود السياسية </vt:lpstr>
      <vt:lpstr>ب- ترسيم الحدود .... </vt:lpstr>
      <vt:lpstr>  ج- مراحل ترسيم الحدود ...   </vt:lpstr>
      <vt:lpstr>عرض تقديمي في PowerPoint</vt:lpstr>
      <vt:lpstr>عرض تقديمي في PowerPoint</vt:lpstr>
      <vt:lpstr>عرض تقديمي في PowerPoint</vt:lpstr>
      <vt:lpstr>*الحدود الجبلية .... </vt:lpstr>
      <vt:lpstr>* الحدود البشرية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وزارة التعليم العالي والبحث العلمي           جامعة ديالى         كلية التربية للعلوم الإنسانية       قسم الجغرافية - المرحلة الرابعة              مدرس المادة:  م. د ذكرى عادل محمود   </dc:title>
  <dc:creator>مستخدم غير معروف</dc:creator>
  <cp:lastModifiedBy>almarsa</cp:lastModifiedBy>
  <cp:revision>20</cp:revision>
  <dcterms:created xsi:type="dcterms:W3CDTF">2021-02-26T10:33:29Z</dcterms:created>
  <dcterms:modified xsi:type="dcterms:W3CDTF">2021-06-01T10:55:10Z</dcterms:modified>
</cp:coreProperties>
</file>